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Hans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1AFDD-C29C-4331-931A-3ADFCD76CC19}" v="1" dt="2025-04-16T17:37:28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z Nam Chan" userId="d72bc0ce159372cc" providerId="LiveId" clId="{17D1AFDD-C29C-4331-931A-3ADFCD76CC19}"/>
    <pc:docChg chg="modSld">
      <pc:chgData name="Tsz Nam Chan" userId="d72bc0ce159372cc" providerId="LiveId" clId="{17D1AFDD-C29C-4331-931A-3ADFCD76CC19}" dt="2025-04-16T17:38:54.988" v="20" actId="1076"/>
      <pc:docMkLst>
        <pc:docMk/>
      </pc:docMkLst>
      <pc:sldChg chg="modSp mod">
        <pc:chgData name="Tsz Nam Chan" userId="d72bc0ce159372cc" providerId="LiveId" clId="{17D1AFDD-C29C-4331-931A-3ADFCD76CC19}" dt="2025-04-16T17:37:48.677" v="6" actId="1036"/>
        <pc:sldMkLst>
          <pc:docMk/>
          <pc:sldMk cId="2872105895" sldId="256"/>
        </pc:sldMkLst>
        <pc:spChg chg="mod">
          <ac:chgData name="Tsz Nam Chan" userId="d72bc0ce159372cc" providerId="LiveId" clId="{17D1AFDD-C29C-4331-931A-3ADFCD76CC19}" dt="2025-04-16T17:37:48.677" v="6" actId="1036"/>
          <ac:spMkLst>
            <pc:docMk/>
            <pc:sldMk cId="2872105895" sldId="256"/>
            <ac:spMk id="3" creationId="{AF6114C0-BC03-873F-CA88-A6E76697C972}"/>
          </ac:spMkLst>
        </pc:spChg>
      </pc:sldChg>
      <pc:sldChg chg="modSp mod">
        <pc:chgData name="Tsz Nam Chan" userId="d72bc0ce159372cc" providerId="LiveId" clId="{17D1AFDD-C29C-4331-931A-3ADFCD76CC19}" dt="2025-04-16T17:37:40.551" v="4" actId="1076"/>
        <pc:sldMkLst>
          <pc:docMk/>
          <pc:sldMk cId="3803436997" sldId="257"/>
        </pc:sldMkLst>
        <pc:spChg chg="mod">
          <ac:chgData name="Tsz Nam Chan" userId="d72bc0ce159372cc" providerId="LiveId" clId="{17D1AFDD-C29C-4331-931A-3ADFCD76CC19}" dt="2025-04-16T17:37:40.551" v="4" actId="1076"/>
          <ac:spMkLst>
            <pc:docMk/>
            <pc:sldMk cId="3803436997" sldId="257"/>
            <ac:spMk id="3" creationId="{49920DF0-F208-EDDE-1480-DA5E94FB2064}"/>
          </ac:spMkLst>
        </pc:spChg>
      </pc:sldChg>
      <pc:sldChg chg="modSp mod">
        <pc:chgData name="Tsz Nam Chan" userId="d72bc0ce159372cc" providerId="LiveId" clId="{17D1AFDD-C29C-4331-931A-3ADFCD76CC19}" dt="2025-04-16T17:37:55.689" v="7" actId="1076"/>
        <pc:sldMkLst>
          <pc:docMk/>
          <pc:sldMk cId="3835665395" sldId="258"/>
        </pc:sldMkLst>
        <pc:spChg chg="mod">
          <ac:chgData name="Tsz Nam Chan" userId="d72bc0ce159372cc" providerId="LiveId" clId="{17D1AFDD-C29C-4331-931A-3ADFCD76CC19}" dt="2025-04-16T17:37:55.689" v="7" actId="1076"/>
          <ac:spMkLst>
            <pc:docMk/>
            <pc:sldMk cId="3835665395" sldId="258"/>
            <ac:spMk id="4" creationId="{09B3C7B6-8C0D-5687-14E1-B7D31E071303}"/>
          </ac:spMkLst>
        </pc:spChg>
      </pc:sldChg>
      <pc:sldChg chg="modSp mod">
        <pc:chgData name="Tsz Nam Chan" userId="d72bc0ce159372cc" providerId="LiveId" clId="{17D1AFDD-C29C-4331-931A-3ADFCD76CC19}" dt="2025-04-16T17:38:02.247" v="8" actId="1076"/>
        <pc:sldMkLst>
          <pc:docMk/>
          <pc:sldMk cId="622430362" sldId="259"/>
        </pc:sldMkLst>
        <pc:spChg chg="mod">
          <ac:chgData name="Tsz Nam Chan" userId="d72bc0ce159372cc" providerId="LiveId" clId="{17D1AFDD-C29C-4331-931A-3ADFCD76CC19}" dt="2025-04-16T17:38:02.247" v="8" actId="1076"/>
          <ac:spMkLst>
            <pc:docMk/>
            <pc:sldMk cId="622430362" sldId="259"/>
            <ac:spMk id="4" creationId="{600A360C-1CB9-0956-0F22-73B8E7F37C54}"/>
          </ac:spMkLst>
        </pc:spChg>
      </pc:sldChg>
      <pc:sldChg chg="modSp mod">
        <pc:chgData name="Tsz Nam Chan" userId="d72bc0ce159372cc" providerId="LiveId" clId="{17D1AFDD-C29C-4331-931A-3ADFCD76CC19}" dt="2025-04-16T17:38:07.963" v="9" actId="1076"/>
        <pc:sldMkLst>
          <pc:docMk/>
          <pc:sldMk cId="4201251232" sldId="260"/>
        </pc:sldMkLst>
        <pc:spChg chg="mod">
          <ac:chgData name="Tsz Nam Chan" userId="d72bc0ce159372cc" providerId="LiveId" clId="{17D1AFDD-C29C-4331-931A-3ADFCD76CC19}" dt="2025-04-16T17:38:07.963" v="9" actId="1076"/>
          <ac:spMkLst>
            <pc:docMk/>
            <pc:sldMk cId="4201251232" sldId="260"/>
            <ac:spMk id="3" creationId="{8A6C9283-785A-75AF-640F-CB887843649A}"/>
          </ac:spMkLst>
        </pc:spChg>
      </pc:sldChg>
      <pc:sldChg chg="modSp mod">
        <pc:chgData name="Tsz Nam Chan" userId="d72bc0ce159372cc" providerId="LiveId" clId="{17D1AFDD-C29C-4331-931A-3ADFCD76CC19}" dt="2025-04-16T17:38:45.783" v="19" actId="1035"/>
        <pc:sldMkLst>
          <pc:docMk/>
          <pc:sldMk cId="579043819" sldId="261"/>
        </pc:sldMkLst>
        <pc:spChg chg="mod">
          <ac:chgData name="Tsz Nam Chan" userId="d72bc0ce159372cc" providerId="LiveId" clId="{17D1AFDD-C29C-4331-931A-3ADFCD76CC19}" dt="2025-04-16T17:38:45.783" v="19" actId="1035"/>
          <ac:spMkLst>
            <pc:docMk/>
            <pc:sldMk cId="579043819" sldId="261"/>
            <ac:spMk id="4" creationId="{2E3532D6-8D0D-9B63-FE83-1C919E681EEC}"/>
          </ac:spMkLst>
        </pc:spChg>
      </pc:sldChg>
      <pc:sldChg chg="modSp mod">
        <pc:chgData name="Tsz Nam Chan" userId="d72bc0ce159372cc" providerId="LiveId" clId="{17D1AFDD-C29C-4331-931A-3ADFCD76CC19}" dt="2025-04-16T17:38:39.452" v="17" actId="1076"/>
        <pc:sldMkLst>
          <pc:docMk/>
          <pc:sldMk cId="3500031168" sldId="262"/>
        </pc:sldMkLst>
        <pc:spChg chg="mod">
          <ac:chgData name="Tsz Nam Chan" userId="d72bc0ce159372cc" providerId="LiveId" clId="{17D1AFDD-C29C-4331-931A-3ADFCD76CC19}" dt="2025-04-16T17:38:39.452" v="17" actId="1076"/>
          <ac:spMkLst>
            <pc:docMk/>
            <pc:sldMk cId="3500031168" sldId="262"/>
            <ac:spMk id="10" creationId="{7E6B470E-9450-1CAC-2720-68D2CE592473}"/>
          </ac:spMkLst>
        </pc:spChg>
      </pc:sldChg>
      <pc:sldChg chg="modSp mod">
        <pc:chgData name="Tsz Nam Chan" userId="d72bc0ce159372cc" providerId="LiveId" clId="{17D1AFDD-C29C-4331-931A-3ADFCD76CC19}" dt="2025-04-16T17:38:32.461" v="16" actId="1076"/>
        <pc:sldMkLst>
          <pc:docMk/>
          <pc:sldMk cId="3739589478" sldId="263"/>
        </pc:sldMkLst>
        <pc:spChg chg="mod">
          <ac:chgData name="Tsz Nam Chan" userId="d72bc0ce159372cc" providerId="LiveId" clId="{17D1AFDD-C29C-4331-931A-3ADFCD76CC19}" dt="2025-04-16T17:38:32.461" v="16" actId="1076"/>
          <ac:spMkLst>
            <pc:docMk/>
            <pc:sldMk cId="3739589478" sldId="263"/>
            <ac:spMk id="4" creationId="{FB2F5722-9EA3-E16F-4E02-6576FF5020C6}"/>
          </ac:spMkLst>
        </pc:spChg>
      </pc:sldChg>
      <pc:sldChg chg="modSp mod">
        <pc:chgData name="Tsz Nam Chan" userId="d72bc0ce159372cc" providerId="LiveId" clId="{17D1AFDD-C29C-4331-931A-3ADFCD76CC19}" dt="2025-04-16T17:38:54.988" v="20" actId="1076"/>
        <pc:sldMkLst>
          <pc:docMk/>
          <pc:sldMk cId="3586507218" sldId="264"/>
        </pc:sldMkLst>
        <pc:spChg chg="mod">
          <ac:chgData name="Tsz Nam Chan" userId="d72bc0ce159372cc" providerId="LiveId" clId="{17D1AFDD-C29C-4331-931A-3ADFCD76CC19}" dt="2025-04-16T17:36:40.593" v="3" actId="20577"/>
          <ac:spMkLst>
            <pc:docMk/>
            <pc:sldMk cId="3586507218" sldId="264"/>
            <ac:spMk id="3" creationId="{56693504-31D8-2CFE-CCE7-E1E1D58B852F}"/>
          </ac:spMkLst>
        </pc:spChg>
        <pc:spChg chg="mod">
          <ac:chgData name="Tsz Nam Chan" userId="d72bc0ce159372cc" providerId="LiveId" clId="{17D1AFDD-C29C-4331-931A-3ADFCD76CC19}" dt="2025-04-16T17:38:54.988" v="20" actId="1076"/>
          <ac:spMkLst>
            <pc:docMk/>
            <pc:sldMk cId="3586507218" sldId="264"/>
            <ac:spMk id="4" creationId="{76F56476-02E1-F97A-B9F9-A5696FB4F3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8D713-1200-44A2-8AE3-AFFDC7D60905}" type="datetimeFigureOut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ans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ans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07411-5D3A-489A-A06A-4F158338FACE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32647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F890-D8EA-DF91-C993-63FAF8EB8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D23A1-84FA-2D4C-0D52-9D0F7BB8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ans-HK"/>
              <a:t>Click to edit Master subtitle style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141D-7FFE-6288-0AF3-09A24EA3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88C-AD7E-4CEB-9FBF-194CAF98C6A6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A469-1888-33C1-8FC3-70CEB325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F0C5-982B-943C-6310-84B067FD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00366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663-6AF9-AA54-2C88-4302543C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B7A5E-B853-6611-AA44-135BBC1D8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EFEB4-CDB0-AE92-F027-A9C606B1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7196-4483-4011-8760-0A8BB5EAECD7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0D05-9189-B49E-69B7-5A67A673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378F-9BAD-C3ED-DA14-48881D5A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410425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2C15B-6C2D-CF95-5FD0-BACBF36BF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3DBE4-EA50-20B1-3748-8C49681AF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A45F-179D-0DF8-DFBD-31B30905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59AE-3728-4F6E-9706-C40ED7B65112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2922F-5CDA-6113-DDE4-C31CA51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06D2D-6B58-17B0-89C1-99E0A709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27144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9EE9-E4B3-6944-1FD4-061F3F72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874D-A7BE-E94E-0889-D83102FB9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440F-F922-6CBA-8CEA-2AE5F89A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ADED-43DF-42B7-AE1C-CE54651DE568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2E0F-4A97-4AD4-4D20-76D9CD6E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61A8-0A84-BBBF-D52E-BD341FBE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181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C572-E33D-A8E5-EDA5-567DC17E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4F3D-599F-9058-17D3-2111A1A1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FF82-31A4-CD57-BBB7-59A7B23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678E-B1DB-4618-8ACB-63B8B9BF37D9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9B5C3-2300-AA0B-33AB-DB0C2272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6574-3EF1-F0C6-4316-165DF4D1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52337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939D-CD23-9F4B-5023-C48CB7F1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2A85-8BEB-821A-050E-EB090ABC2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D10CC-E14F-CAC2-AB64-22B84DDCF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7D65-B0A9-6FAA-E802-3A4D5706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B053-6EBF-49BB-831C-CEC994EA96BC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DE8C-CD88-2B0B-15E7-1882AEE2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1F79-8603-A7FA-7770-3C327BE5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401548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FBF8-F8E2-2D93-76E3-42687054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324B0-B2F7-A36B-DB1E-8A4212FB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D5432-2ED0-21E9-3FAB-CDC022AAC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3F016-F19F-E993-C99E-B76FD7F8B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82280-9C0A-C9FB-E7FB-7A7E53B82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C24D4-40E9-F51D-80FE-925167D2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9F0-5AA6-419B-B4E4-C070110A43BD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79FF3-F860-3EAF-7464-89832DD8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AFAA6-9FBC-79D7-83A8-94462F6A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4138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3325-5B75-CC82-7D3F-2B05003F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7D3C6-9047-926A-35F5-193DB99C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D881-70C7-497F-8727-08C81DEB0154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EE5B-9D03-513D-132F-9509D4F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3BD00-9732-D881-B83A-66190A48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997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63436-C7EB-0BCD-13A3-3799FC9B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AAB4-648D-47D6-8F00-8AD45E965633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E99ED-BEA7-3169-B646-B9D6642C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3DEAF-AEDE-42C5-B765-23155354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8600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C77A-A144-C2C5-AAC6-97875886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199C-C794-1FB3-3642-90E48F7DF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EF08C-EEF5-6F8E-5A32-C315C64D3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B5B80-8C28-1C43-66EE-F577CCF2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599-2898-42E9-9E7C-F292EF5C0F45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8D5C-B55A-3D1B-89DE-F60655B5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DD67F-AAB9-B065-E155-8C316711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14693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728-0C2E-7606-C2EB-7112944C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586AA-E224-7396-C850-79445D1C2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ans-HK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2EAB4-A019-FA43-1D1F-09D7275BB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ans-HK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357EE-BFC3-E423-676C-7440875C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0AD-6882-4664-B87B-14ED2048D30B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1B7AE-53D8-B427-D73B-03E36AFA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ans-HK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96C4A-7CF2-7037-26C0-7A8AB567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5566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421AA-2094-A70F-B5EF-3D981FF7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ans-HK"/>
              <a:t>Click to edit Master title style</a:t>
            </a:r>
            <a:endParaRPr lang="zh-Hans-HK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BF9D-8341-E83D-2295-CC98BB3EE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ans-HK"/>
              <a:t>Click to edit Master text styles</a:t>
            </a:r>
          </a:p>
          <a:p>
            <a:pPr lvl="1"/>
            <a:r>
              <a:rPr lang="en-US" altLang="zh-Hans-HK"/>
              <a:t>Second level</a:t>
            </a:r>
          </a:p>
          <a:p>
            <a:pPr lvl="2"/>
            <a:r>
              <a:rPr lang="en-US" altLang="zh-Hans-HK"/>
              <a:t>Third level</a:t>
            </a:r>
          </a:p>
          <a:p>
            <a:pPr lvl="3"/>
            <a:r>
              <a:rPr lang="en-US" altLang="zh-Hans-HK"/>
              <a:t>Fourth level</a:t>
            </a:r>
          </a:p>
          <a:p>
            <a:pPr lvl="4"/>
            <a:r>
              <a:rPr lang="en-US" altLang="zh-Hans-HK"/>
              <a:t>Fifth level</a:t>
            </a:r>
            <a:endParaRPr lang="zh-Hans-HK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A1710-653A-7D83-C3EA-3EB70B4F9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603E17-8117-4A6C-B691-18778DF4FEA4}" type="datetime1">
              <a:rPr lang="zh-Hans-HK" altLang="en-US" smtClean="0"/>
              <a:t>17/4/2025</a:t>
            </a:fld>
            <a:endParaRPr lang="zh-Hans-HK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E0C90-8CF1-6129-2406-BC494F60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ans-HK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7CBF-7405-8881-89AC-077935033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A6F35-110A-4A86-AA72-75EDA0FE882C}" type="slidenum">
              <a:rPr lang="zh-Hans-HK" altLang="en-US" smtClean="0"/>
              <a:t>‹#›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24692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ans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group.cis.um.edu.mo/covid-19/" TargetMode="External"/><Relationship Id="rId2" Type="http://schemas.openxmlformats.org/officeDocument/2006/relationships/hyperlink" Target="https://covid19.comp.hkbu.edu.h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D148-DB60-DAA0-9B3E-65F633F25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12" y="2455736"/>
            <a:ext cx="11778504" cy="1045578"/>
          </a:xfrm>
        </p:spPr>
        <p:txBody>
          <a:bodyPr>
            <a:noAutofit/>
          </a:bodyPr>
          <a:lstStyle/>
          <a:p>
            <a:r>
              <a:rPr lang="en-US" altLang="zh-Hans-H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and Software Development for the Next Generation of Large-scale Geographic Information Systems: Future and Challenges</a:t>
            </a:r>
            <a:endParaRPr lang="zh-Hans-HK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2546F-F948-B941-A9C6-781E86966C8D}"/>
              </a:ext>
            </a:extLst>
          </p:cNvPr>
          <p:cNvSpPr txBox="1"/>
          <p:nvPr/>
        </p:nvSpPr>
        <p:spPr>
          <a:xfrm>
            <a:off x="996203" y="3615361"/>
            <a:ext cx="101995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ans-HK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新一代大规模地理信息系统的算法与软件设计、未来与挑战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陈梓楠（深圳大学特聘教授）</a:t>
            </a:r>
            <a:endParaRPr lang="zh-Hans-HK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31C4A-26E5-37A2-0F05-F19FE6B4C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715" y="99112"/>
            <a:ext cx="1428949" cy="14289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114C0-BC03-873F-CA88-A6E76697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9599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1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287210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8">
            <a:extLst>
              <a:ext uri="{FF2B5EF4-FFF2-40B4-BE49-F238E27FC236}">
                <a16:creationId xmlns:a16="http://schemas.microsoft.com/office/drawing/2014/main" id="{6E2B7054-3D07-4FEA-0CE2-93A0D6A7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544" y="2507876"/>
            <a:ext cx="2546458" cy="95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CB554-A41F-87C6-12CD-0ADFE293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54" y="60749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GIS Do?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12F4B5FA-E330-61F9-7160-4AB83E70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33" y="1544701"/>
            <a:ext cx="1086938" cy="1086934"/>
          </a:xfrm>
          <a:prstGeom prst="rect">
            <a:avLst/>
          </a:prstGeom>
        </p:spPr>
      </p:pic>
      <p:pic>
        <p:nvPicPr>
          <p:cNvPr id="6" name="圖片 9">
            <a:extLst>
              <a:ext uri="{FF2B5EF4-FFF2-40B4-BE49-F238E27FC236}">
                <a16:creationId xmlns:a16="http://schemas.microsoft.com/office/drawing/2014/main" id="{08561B35-4CBC-EFA3-558A-4686733EF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04" y="1777649"/>
            <a:ext cx="2097278" cy="621038"/>
          </a:xfrm>
          <a:prstGeom prst="rect">
            <a:avLst/>
          </a:prstGeom>
        </p:spPr>
      </p:pic>
      <p:pic>
        <p:nvPicPr>
          <p:cNvPr id="9" name="圖片 4">
            <a:extLst>
              <a:ext uri="{FF2B5EF4-FFF2-40B4-BE49-F238E27FC236}">
                <a16:creationId xmlns:a16="http://schemas.microsoft.com/office/drawing/2014/main" id="{EA04BB59-28ED-AD4A-F65E-EB3A450AD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171"/>
          <a:stretch/>
        </p:blipFill>
        <p:spPr>
          <a:xfrm>
            <a:off x="206242" y="1264997"/>
            <a:ext cx="1576890" cy="1366638"/>
          </a:xfrm>
          <a:prstGeom prst="rect">
            <a:avLst/>
          </a:prstGeom>
        </p:spPr>
      </p:pic>
      <p:pic>
        <p:nvPicPr>
          <p:cNvPr id="10" name="圖片 4">
            <a:extLst>
              <a:ext uri="{FF2B5EF4-FFF2-40B4-BE49-F238E27FC236}">
                <a16:creationId xmlns:a16="http://schemas.microsoft.com/office/drawing/2014/main" id="{3EDD0FED-E86A-42BF-8E2F-D18741F4D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56"/>
          <a:stretch/>
        </p:blipFill>
        <p:spPr>
          <a:xfrm>
            <a:off x="1801208" y="1264997"/>
            <a:ext cx="1599972" cy="1366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58A008-28E3-A465-6DDE-03FA1D9CEDC6}"/>
              </a:ext>
            </a:extLst>
          </p:cNvPr>
          <p:cNvSpPr txBox="1"/>
          <p:nvPr/>
        </p:nvSpPr>
        <p:spPr>
          <a:xfrm>
            <a:off x="502691" y="259327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density visualization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B11A8D3-C290-2E7D-AD91-DC36DB5BAF13}"/>
              </a:ext>
            </a:extLst>
          </p:cNvPr>
          <p:cNvSpPr/>
          <p:nvPr/>
        </p:nvSpPr>
        <p:spPr>
          <a:xfrm rot="7107067">
            <a:off x="3709149" y="1652179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891D29D-B1C6-E5F5-1266-DA00C6AF6B0B}"/>
              </a:ext>
            </a:extLst>
          </p:cNvPr>
          <p:cNvSpPr/>
          <p:nvPr/>
        </p:nvSpPr>
        <p:spPr>
          <a:xfrm rot="3067486">
            <a:off x="3863841" y="3595950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pic>
        <p:nvPicPr>
          <p:cNvPr id="17" name="Picture 16" descr="A map with red lines&#10;&#10;Description automatically generated">
            <a:extLst>
              <a:ext uri="{FF2B5EF4-FFF2-40B4-BE49-F238E27FC236}">
                <a16:creationId xmlns:a16="http://schemas.microsoft.com/office/drawing/2014/main" id="{28D76C33-191B-017D-5781-2DDFE8AFC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93" y="1142054"/>
            <a:ext cx="1429388" cy="1561856"/>
          </a:xfrm>
          <a:prstGeom prst="rect">
            <a:avLst/>
          </a:prstGeom>
        </p:spPr>
      </p:pic>
      <p:pic>
        <p:nvPicPr>
          <p:cNvPr id="18" name="Picture 17" descr="A map with a map of the city&#10;&#10;Description automatically generated with medium confidence">
            <a:extLst>
              <a:ext uri="{FF2B5EF4-FFF2-40B4-BE49-F238E27FC236}">
                <a16:creationId xmlns:a16="http://schemas.microsoft.com/office/drawing/2014/main" id="{4BFBC43B-7F22-376F-1F98-A1FC2BE44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07" y="1142054"/>
            <a:ext cx="1430544" cy="1561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410334-9F48-C077-841F-15EAC278329E}"/>
              </a:ext>
            </a:extLst>
          </p:cNvPr>
          <p:cNvSpPr txBox="1"/>
          <p:nvPr/>
        </p:nvSpPr>
        <p:spPr>
          <a:xfrm>
            <a:off x="8956483" y="270707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Line/flow density visualization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map with many cities&#10;&#10;AI-generated content may be incorrect.">
            <a:extLst>
              <a:ext uri="{FF2B5EF4-FFF2-40B4-BE49-F238E27FC236}">
                <a16:creationId xmlns:a16="http://schemas.microsoft.com/office/drawing/2014/main" id="{C25F1BDD-FBAA-C64E-6B6D-A1228AE09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8" y="3539364"/>
            <a:ext cx="2347537" cy="2881602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9643A6E5-6F41-1C2D-B5BE-5B7ABABAF73C}"/>
              </a:ext>
            </a:extLst>
          </p:cNvPr>
          <p:cNvSpPr/>
          <p:nvPr/>
        </p:nvSpPr>
        <p:spPr>
          <a:xfrm rot="14283770">
            <a:off x="8221016" y="1647342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F7BF8-2E57-ACFC-2618-DF29CB0A3E13}"/>
              </a:ext>
            </a:extLst>
          </p:cNvPr>
          <p:cNvSpPr txBox="1"/>
          <p:nvPr/>
        </p:nvSpPr>
        <p:spPr>
          <a:xfrm>
            <a:off x="9528736" y="639162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clustering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FC2A75C-5A89-53FE-47FC-30342F1FD340}"/>
              </a:ext>
            </a:extLst>
          </p:cNvPr>
          <p:cNvSpPr/>
          <p:nvPr/>
        </p:nvSpPr>
        <p:spPr>
          <a:xfrm rot="18500968">
            <a:off x="8217856" y="3702804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cxnSp>
        <p:nvCxnSpPr>
          <p:cNvPr id="29" name="直線單箭頭接點 436">
            <a:extLst>
              <a:ext uri="{FF2B5EF4-FFF2-40B4-BE49-F238E27FC236}">
                <a16:creationId xmlns:a16="http://schemas.microsoft.com/office/drawing/2014/main" id="{8CD8EF0D-F7B7-477E-E5C6-9924CBEBCD21}"/>
              </a:ext>
            </a:extLst>
          </p:cNvPr>
          <p:cNvCxnSpPr>
            <a:cxnSpLocks/>
          </p:cNvCxnSpPr>
          <p:nvPr/>
        </p:nvCxnSpPr>
        <p:spPr>
          <a:xfrm flipV="1">
            <a:off x="158314" y="3058786"/>
            <a:ext cx="0" cy="126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437">
            <a:extLst>
              <a:ext uri="{FF2B5EF4-FFF2-40B4-BE49-F238E27FC236}">
                <a16:creationId xmlns:a16="http://schemas.microsoft.com/office/drawing/2014/main" id="{15045EE3-3923-63C5-3CD6-E87EEB8D1653}"/>
              </a:ext>
            </a:extLst>
          </p:cNvPr>
          <p:cNvCxnSpPr>
            <a:cxnSpLocks/>
          </p:cNvCxnSpPr>
          <p:nvPr/>
        </p:nvCxnSpPr>
        <p:spPr>
          <a:xfrm flipV="1">
            <a:off x="158315" y="4305166"/>
            <a:ext cx="1735613" cy="3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438">
            <a:extLst>
              <a:ext uri="{FF2B5EF4-FFF2-40B4-BE49-F238E27FC236}">
                <a16:creationId xmlns:a16="http://schemas.microsoft.com/office/drawing/2014/main" id="{37B3CDD3-6700-FD2C-C8E2-068BB659875F}"/>
              </a:ext>
            </a:extLst>
          </p:cNvPr>
          <p:cNvSpPr/>
          <p:nvPr/>
        </p:nvSpPr>
        <p:spPr>
          <a:xfrm flipV="1">
            <a:off x="489704" y="3896001"/>
            <a:ext cx="69892" cy="69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橢圓 439">
            <a:extLst>
              <a:ext uri="{FF2B5EF4-FFF2-40B4-BE49-F238E27FC236}">
                <a16:creationId xmlns:a16="http://schemas.microsoft.com/office/drawing/2014/main" id="{203BFF2E-2D62-1545-E077-DE75144E756F}"/>
              </a:ext>
            </a:extLst>
          </p:cNvPr>
          <p:cNvSpPr/>
          <p:nvPr/>
        </p:nvSpPr>
        <p:spPr>
          <a:xfrm flipV="1">
            <a:off x="200448" y="3606743"/>
            <a:ext cx="648406" cy="64840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440">
                <a:extLst>
                  <a:ext uri="{FF2B5EF4-FFF2-40B4-BE49-F238E27FC236}">
                    <a16:creationId xmlns:a16="http://schemas.microsoft.com/office/drawing/2014/main" id="{3D0DDDE2-C4C0-6701-A8AF-91AB191CE81C}"/>
                  </a:ext>
                </a:extLst>
              </p:cNvPr>
              <p:cNvSpPr txBox="1"/>
              <p:nvPr/>
            </p:nvSpPr>
            <p:spPr>
              <a:xfrm>
                <a:off x="339705" y="3682440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33" name="文字方塊 440">
                <a:extLst>
                  <a:ext uri="{FF2B5EF4-FFF2-40B4-BE49-F238E27FC236}">
                    <a16:creationId xmlns:a16="http://schemas.microsoft.com/office/drawing/2014/main" id="{3D0DDDE2-C4C0-6701-A8AF-91AB191C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5" y="3682440"/>
                <a:ext cx="358560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441">
                <a:extLst>
                  <a:ext uri="{FF2B5EF4-FFF2-40B4-BE49-F238E27FC236}">
                    <a16:creationId xmlns:a16="http://schemas.microsoft.com/office/drawing/2014/main" id="{3CF5AD46-C986-C210-D606-1117A0F23D74}"/>
                  </a:ext>
                </a:extLst>
              </p:cNvPr>
              <p:cNvSpPr txBox="1"/>
              <p:nvPr/>
            </p:nvSpPr>
            <p:spPr>
              <a:xfrm>
                <a:off x="440185" y="3952465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34" name="文字方塊 441">
                <a:extLst>
                  <a:ext uri="{FF2B5EF4-FFF2-40B4-BE49-F238E27FC236}">
                    <a16:creationId xmlns:a16="http://schemas.microsoft.com/office/drawing/2014/main" id="{3CF5AD46-C986-C210-D606-1117A0F2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5" y="3952465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442">
            <a:extLst>
              <a:ext uri="{FF2B5EF4-FFF2-40B4-BE49-F238E27FC236}">
                <a16:creationId xmlns:a16="http://schemas.microsoft.com/office/drawing/2014/main" id="{DCF317BC-0127-C549-62A2-054B24094899}"/>
              </a:ext>
            </a:extLst>
          </p:cNvPr>
          <p:cNvCxnSpPr>
            <a:cxnSpLocks/>
          </p:cNvCxnSpPr>
          <p:nvPr/>
        </p:nvCxnSpPr>
        <p:spPr>
          <a:xfrm flipH="1" flipV="1">
            <a:off x="553182" y="3964337"/>
            <a:ext cx="204535" cy="2045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443">
            <a:extLst>
              <a:ext uri="{FF2B5EF4-FFF2-40B4-BE49-F238E27FC236}">
                <a16:creationId xmlns:a16="http://schemas.microsoft.com/office/drawing/2014/main" id="{C69E66D9-D160-CBAE-05F4-78F16EA60E24}"/>
              </a:ext>
            </a:extLst>
          </p:cNvPr>
          <p:cNvCxnSpPr>
            <a:cxnSpLocks/>
          </p:cNvCxnSpPr>
          <p:nvPr/>
        </p:nvCxnSpPr>
        <p:spPr>
          <a:xfrm flipV="1">
            <a:off x="2031757" y="3056845"/>
            <a:ext cx="0" cy="12667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444">
            <a:extLst>
              <a:ext uri="{FF2B5EF4-FFF2-40B4-BE49-F238E27FC236}">
                <a16:creationId xmlns:a16="http://schemas.microsoft.com/office/drawing/2014/main" id="{1C7A31F2-54F5-5C82-F9E5-4620FF7CA167}"/>
              </a:ext>
            </a:extLst>
          </p:cNvPr>
          <p:cNvCxnSpPr>
            <a:cxnSpLocks/>
          </p:cNvCxnSpPr>
          <p:nvPr/>
        </p:nvCxnSpPr>
        <p:spPr>
          <a:xfrm flipV="1">
            <a:off x="2031759" y="4303225"/>
            <a:ext cx="1735613" cy="3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445">
            <a:extLst>
              <a:ext uri="{FF2B5EF4-FFF2-40B4-BE49-F238E27FC236}">
                <a16:creationId xmlns:a16="http://schemas.microsoft.com/office/drawing/2014/main" id="{2B586170-7C8A-50CD-9F0A-316A9D144E60}"/>
              </a:ext>
            </a:extLst>
          </p:cNvPr>
          <p:cNvSpPr/>
          <p:nvPr/>
        </p:nvSpPr>
        <p:spPr>
          <a:xfrm flipV="1">
            <a:off x="2359644" y="3827553"/>
            <a:ext cx="69892" cy="698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橢圓 446">
            <a:extLst>
              <a:ext uri="{FF2B5EF4-FFF2-40B4-BE49-F238E27FC236}">
                <a16:creationId xmlns:a16="http://schemas.microsoft.com/office/drawing/2014/main" id="{59C4049B-0077-48B9-174D-E658E04249BF}"/>
              </a:ext>
            </a:extLst>
          </p:cNvPr>
          <p:cNvSpPr/>
          <p:nvPr/>
        </p:nvSpPr>
        <p:spPr>
          <a:xfrm flipV="1">
            <a:off x="3054860" y="3692169"/>
            <a:ext cx="69892" cy="69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橢圓 447">
            <a:extLst>
              <a:ext uri="{FF2B5EF4-FFF2-40B4-BE49-F238E27FC236}">
                <a16:creationId xmlns:a16="http://schemas.microsoft.com/office/drawing/2014/main" id="{D32B085A-934C-BF15-D9B1-C506BE2EC1EA}"/>
              </a:ext>
            </a:extLst>
          </p:cNvPr>
          <p:cNvSpPr/>
          <p:nvPr/>
        </p:nvSpPr>
        <p:spPr>
          <a:xfrm flipV="1">
            <a:off x="2884018" y="3484197"/>
            <a:ext cx="69892" cy="69892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橢圓 448">
            <a:extLst>
              <a:ext uri="{FF2B5EF4-FFF2-40B4-BE49-F238E27FC236}">
                <a16:creationId xmlns:a16="http://schemas.microsoft.com/office/drawing/2014/main" id="{DD90C38A-F186-25D1-BAC8-1F802826AECF}"/>
              </a:ext>
            </a:extLst>
          </p:cNvPr>
          <p:cNvSpPr/>
          <p:nvPr/>
        </p:nvSpPr>
        <p:spPr>
          <a:xfrm flipV="1">
            <a:off x="3131547" y="3440261"/>
            <a:ext cx="69892" cy="6989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橢圓 449">
            <a:extLst>
              <a:ext uri="{FF2B5EF4-FFF2-40B4-BE49-F238E27FC236}">
                <a16:creationId xmlns:a16="http://schemas.microsoft.com/office/drawing/2014/main" id="{3B1792C5-D81F-C4A4-D75E-A7B98213D5BF}"/>
              </a:ext>
            </a:extLst>
          </p:cNvPr>
          <p:cNvSpPr/>
          <p:nvPr/>
        </p:nvSpPr>
        <p:spPr>
          <a:xfrm flipV="1">
            <a:off x="2765603" y="3402912"/>
            <a:ext cx="648406" cy="64840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橢圓 450">
            <a:extLst>
              <a:ext uri="{FF2B5EF4-FFF2-40B4-BE49-F238E27FC236}">
                <a16:creationId xmlns:a16="http://schemas.microsoft.com/office/drawing/2014/main" id="{D3E75337-3F73-650C-FB68-D087F3593759}"/>
              </a:ext>
            </a:extLst>
          </p:cNvPr>
          <p:cNvSpPr/>
          <p:nvPr/>
        </p:nvSpPr>
        <p:spPr>
          <a:xfrm flipV="1">
            <a:off x="2594761" y="3194940"/>
            <a:ext cx="648406" cy="648406"/>
          </a:xfrm>
          <a:prstGeom prst="ellipse">
            <a:avLst/>
          </a:pr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橢圓 451">
            <a:extLst>
              <a:ext uri="{FF2B5EF4-FFF2-40B4-BE49-F238E27FC236}">
                <a16:creationId xmlns:a16="http://schemas.microsoft.com/office/drawing/2014/main" id="{6C493452-EECD-B0E5-EF4E-A3AB47179CD4}"/>
              </a:ext>
            </a:extLst>
          </p:cNvPr>
          <p:cNvSpPr/>
          <p:nvPr/>
        </p:nvSpPr>
        <p:spPr>
          <a:xfrm flipV="1">
            <a:off x="2842289" y="3151004"/>
            <a:ext cx="648406" cy="648406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5" name="直線接點 452">
            <a:extLst>
              <a:ext uri="{FF2B5EF4-FFF2-40B4-BE49-F238E27FC236}">
                <a16:creationId xmlns:a16="http://schemas.microsoft.com/office/drawing/2014/main" id="{7A93D0D0-1739-2D7D-B55F-020A91DCC3A6}"/>
              </a:ext>
            </a:extLst>
          </p:cNvPr>
          <p:cNvCxnSpPr>
            <a:stCxn id="39" idx="0"/>
            <a:endCxn id="42" idx="0"/>
          </p:cNvCxnSpPr>
          <p:nvPr/>
        </p:nvCxnSpPr>
        <p:spPr>
          <a:xfrm>
            <a:off x="3089806" y="3762062"/>
            <a:ext cx="0" cy="2892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3">
                <a:extLst>
                  <a:ext uri="{FF2B5EF4-FFF2-40B4-BE49-F238E27FC236}">
                    <a16:creationId xmlns:a16="http://schemas.microsoft.com/office/drawing/2014/main" id="{CD507762-8BDA-0AB1-42F2-E9896523A116}"/>
                  </a:ext>
                </a:extLst>
              </p:cNvPr>
              <p:cNvSpPr txBox="1"/>
              <p:nvPr/>
            </p:nvSpPr>
            <p:spPr>
              <a:xfrm>
                <a:off x="3005922" y="3801229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6" name="文字方塊 453">
                <a:extLst>
                  <a:ext uri="{FF2B5EF4-FFF2-40B4-BE49-F238E27FC236}">
                    <a16:creationId xmlns:a16="http://schemas.microsoft.com/office/drawing/2014/main" id="{CD507762-8BDA-0AB1-42F2-E9896523A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22" y="3801229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橢圓 454">
            <a:extLst>
              <a:ext uri="{FF2B5EF4-FFF2-40B4-BE49-F238E27FC236}">
                <a16:creationId xmlns:a16="http://schemas.microsoft.com/office/drawing/2014/main" id="{F1E18167-7CE8-2EDC-3164-F7C329823B98}"/>
              </a:ext>
            </a:extLst>
          </p:cNvPr>
          <p:cNvSpPr/>
          <p:nvPr/>
        </p:nvSpPr>
        <p:spPr>
          <a:xfrm flipV="1">
            <a:off x="2070387" y="3538296"/>
            <a:ext cx="648406" cy="64840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55">
                <a:extLst>
                  <a:ext uri="{FF2B5EF4-FFF2-40B4-BE49-F238E27FC236}">
                    <a16:creationId xmlns:a16="http://schemas.microsoft.com/office/drawing/2014/main" id="{BE2904AF-1823-0AAA-EE3E-8B368D876018}"/>
                  </a:ext>
                </a:extLst>
              </p:cNvPr>
              <p:cNvSpPr txBox="1"/>
              <p:nvPr/>
            </p:nvSpPr>
            <p:spPr>
              <a:xfrm>
                <a:off x="2918515" y="3491103"/>
                <a:ext cx="35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8" name="文字方塊 455">
                <a:extLst>
                  <a:ext uri="{FF2B5EF4-FFF2-40B4-BE49-F238E27FC236}">
                    <a16:creationId xmlns:a16="http://schemas.microsoft.com/office/drawing/2014/main" id="{BE2904AF-1823-0AAA-EE3E-8B368D87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515" y="3491103"/>
                <a:ext cx="355418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56">
                <a:extLst>
                  <a:ext uri="{FF2B5EF4-FFF2-40B4-BE49-F238E27FC236}">
                    <a16:creationId xmlns:a16="http://schemas.microsoft.com/office/drawing/2014/main" id="{F13E496C-84AD-33D8-8A11-6DE4D79ECF58}"/>
                  </a:ext>
                </a:extLst>
              </p:cNvPr>
              <p:cNvSpPr txBox="1"/>
              <p:nvPr/>
            </p:nvSpPr>
            <p:spPr>
              <a:xfrm>
                <a:off x="2220622" y="3618061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49" name="文字方塊 456">
                <a:extLst>
                  <a:ext uri="{FF2B5EF4-FFF2-40B4-BE49-F238E27FC236}">
                    <a16:creationId xmlns:a16="http://schemas.microsoft.com/office/drawing/2014/main" id="{F13E496C-84AD-33D8-8A11-6DE4D79EC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22" y="3618061"/>
                <a:ext cx="358560" cy="2539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接點 457">
            <a:extLst>
              <a:ext uri="{FF2B5EF4-FFF2-40B4-BE49-F238E27FC236}">
                <a16:creationId xmlns:a16="http://schemas.microsoft.com/office/drawing/2014/main" id="{2829A3B2-3DC7-43FE-61F1-AAA7B03BB091}"/>
              </a:ext>
            </a:extLst>
          </p:cNvPr>
          <p:cNvCxnSpPr>
            <a:cxnSpLocks/>
            <a:stCxn id="44" idx="6"/>
            <a:endCxn id="41" idx="6"/>
          </p:cNvCxnSpPr>
          <p:nvPr/>
        </p:nvCxnSpPr>
        <p:spPr>
          <a:xfrm flipH="1">
            <a:off x="3201439" y="3475207"/>
            <a:ext cx="289257" cy="0"/>
          </a:xfrm>
          <a:prstGeom prst="line">
            <a:avLst/>
          </a:prstGeom>
          <a:ln w="127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458">
                <a:extLst>
                  <a:ext uri="{FF2B5EF4-FFF2-40B4-BE49-F238E27FC236}">
                    <a16:creationId xmlns:a16="http://schemas.microsoft.com/office/drawing/2014/main" id="{3BB515D5-7854-8211-7563-087470EDB784}"/>
                  </a:ext>
                </a:extLst>
              </p:cNvPr>
              <p:cNvSpPr txBox="1"/>
              <p:nvPr/>
            </p:nvSpPr>
            <p:spPr>
              <a:xfrm>
                <a:off x="2884607" y="3322442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1" name="文字方塊 458">
                <a:extLst>
                  <a:ext uri="{FF2B5EF4-FFF2-40B4-BE49-F238E27FC236}">
                    <a16:creationId xmlns:a16="http://schemas.microsoft.com/office/drawing/2014/main" id="{3BB515D5-7854-8211-7563-087470EDB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7" y="3322442"/>
                <a:ext cx="358560" cy="253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459">
                <a:extLst>
                  <a:ext uri="{FF2B5EF4-FFF2-40B4-BE49-F238E27FC236}">
                    <a16:creationId xmlns:a16="http://schemas.microsoft.com/office/drawing/2014/main" id="{2C71DB12-970A-4759-7C3A-F0760939B98D}"/>
                  </a:ext>
                </a:extLst>
              </p:cNvPr>
              <p:cNvSpPr txBox="1"/>
              <p:nvPr/>
            </p:nvSpPr>
            <p:spPr>
              <a:xfrm>
                <a:off x="3215384" y="328360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2" name="文字方塊 459">
                <a:extLst>
                  <a:ext uri="{FF2B5EF4-FFF2-40B4-BE49-F238E27FC236}">
                    <a16:creationId xmlns:a16="http://schemas.microsoft.com/office/drawing/2014/main" id="{2C71DB12-970A-4759-7C3A-F0760939B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84" y="3283607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接點 460">
            <a:extLst>
              <a:ext uri="{FF2B5EF4-FFF2-40B4-BE49-F238E27FC236}">
                <a16:creationId xmlns:a16="http://schemas.microsoft.com/office/drawing/2014/main" id="{CB841F2F-4B61-5922-5F99-3B586391A10A}"/>
              </a:ext>
            </a:extLst>
          </p:cNvPr>
          <p:cNvCxnSpPr>
            <a:cxnSpLocks/>
            <a:stCxn id="40" idx="3"/>
            <a:endCxn id="43" idx="3"/>
          </p:cNvCxnSpPr>
          <p:nvPr/>
        </p:nvCxnSpPr>
        <p:spPr>
          <a:xfrm flipH="1" flipV="1">
            <a:off x="2689718" y="3289898"/>
            <a:ext cx="204535" cy="204535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461">
                <a:extLst>
                  <a:ext uri="{FF2B5EF4-FFF2-40B4-BE49-F238E27FC236}">
                    <a16:creationId xmlns:a16="http://schemas.microsoft.com/office/drawing/2014/main" id="{65DE52F2-306E-1904-048B-560C8E74842A}"/>
                  </a:ext>
                </a:extLst>
              </p:cNvPr>
              <p:cNvSpPr txBox="1"/>
              <p:nvPr/>
            </p:nvSpPr>
            <p:spPr>
              <a:xfrm>
                <a:off x="2749559" y="3457654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4" name="文字方塊 461">
                <a:extLst>
                  <a:ext uri="{FF2B5EF4-FFF2-40B4-BE49-F238E27FC236}">
                    <a16:creationId xmlns:a16="http://schemas.microsoft.com/office/drawing/2014/main" id="{65DE52F2-306E-1904-048B-560C8E74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559" y="3457654"/>
                <a:ext cx="358560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462">
                <a:extLst>
                  <a:ext uri="{FF2B5EF4-FFF2-40B4-BE49-F238E27FC236}">
                    <a16:creationId xmlns:a16="http://schemas.microsoft.com/office/drawing/2014/main" id="{4A881E6B-B912-6E1E-B50E-94A672EB85D0}"/>
                  </a:ext>
                </a:extLst>
              </p:cNvPr>
              <p:cNvSpPr txBox="1"/>
              <p:nvPr/>
            </p:nvSpPr>
            <p:spPr>
              <a:xfrm>
                <a:off x="2613575" y="3296779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5" name="文字方塊 462">
                <a:extLst>
                  <a:ext uri="{FF2B5EF4-FFF2-40B4-BE49-F238E27FC236}">
                    <a16:creationId xmlns:a16="http://schemas.microsoft.com/office/drawing/2014/main" id="{4A881E6B-B912-6E1E-B50E-94A672EB8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575" y="3296779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463">
                <a:extLst>
                  <a:ext uri="{FF2B5EF4-FFF2-40B4-BE49-F238E27FC236}">
                    <a16:creationId xmlns:a16="http://schemas.microsoft.com/office/drawing/2014/main" id="{0B1D73C8-C8AA-79F7-B795-327BDD72D494}"/>
                  </a:ext>
                </a:extLst>
              </p:cNvPr>
              <p:cNvSpPr txBox="1"/>
              <p:nvPr/>
            </p:nvSpPr>
            <p:spPr>
              <a:xfrm>
                <a:off x="2310123" y="388401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56" name="文字方塊 463">
                <a:extLst>
                  <a:ext uri="{FF2B5EF4-FFF2-40B4-BE49-F238E27FC236}">
                    <a16:creationId xmlns:a16="http://schemas.microsoft.com/office/drawing/2014/main" id="{0B1D73C8-C8AA-79F7-B795-327BDD72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23" y="3884017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接點 464">
            <a:extLst>
              <a:ext uri="{FF2B5EF4-FFF2-40B4-BE49-F238E27FC236}">
                <a16:creationId xmlns:a16="http://schemas.microsoft.com/office/drawing/2014/main" id="{4E4FB8CB-EC4D-128F-D7CB-FA1DEA9EF6D3}"/>
              </a:ext>
            </a:extLst>
          </p:cNvPr>
          <p:cNvCxnSpPr>
            <a:cxnSpLocks/>
          </p:cNvCxnSpPr>
          <p:nvPr/>
        </p:nvCxnSpPr>
        <p:spPr>
          <a:xfrm flipH="1" flipV="1">
            <a:off x="2423121" y="3895890"/>
            <a:ext cx="204535" cy="2045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橢圓 465">
            <a:extLst>
              <a:ext uri="{FF2B5EF4-FFF2-40B4-BE49-F238E27FC236}">
                <a16:creationId xmlns:a16="http://schemas.microsoft.com/office/drawing/2014/main" id="{CAEE00B2-C351-D8C1-03A9-89D519F44F5F}"/>
              </a:ext>
            </a:extLst>
          </p:cNvPr>
          <p:cNvSpPr/>
          <p:nvPr/>
        </p:nvSpPr>
        <p:spPr>
          <a:xfrm flipV="1">
            <a:off x="1471537" y="3919278"/>
            <a:ext cx="69892" cy="69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橢圓 466">
            <a:extLst>
              <a:ext uri="{FF2B5EF4-FFF2-40B4-BE49-F238E27FC236}">
                <a16:creationId xmlns:a16="http://schemas.microsoft.com/office/drawing/2014/main" id="{BE6D574F-763B-B432-68F2-27A1A19836B2}"/>
              </a:ext>
            </a:extLst>
          </p:cNvPr>
          <p:cNvSpPr/>
          <p:nvPr/>
        </p:nvSpPr>
        <p:spPr>
          <a:xfrm flipV="1">
            <a:off x="1182280" y="3630021"/>
            <a:ext cx="648406" cy="64840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0" name="直線接點 467">
            <a:extLst>
              <a:ext uri="{FF2B5EF4-FFF2-40B4-BE49-F238E27FC236}">
                <a16:creationId xmlns:a16="http://schemas.microsoft.com/office/drawing/2014/main" id="{CA2CBA78-2110-F08F-CB36-186E79FA7669}"/>
              </a:ext>
            </a:extLst>
          </p:cNvPr>
          <p:cNvCxnSpPr>
            <a:stCxn id="58" idx="0"/>
            <a:endCxn id="59" idx="0"/>
          </p:cNvCxnSpPr>
          <p:nvPr/>
        </p:nvCxnSpPr>
        <p:spPr>
          <a:xfrm>
            <a:off x="1506482" y="3989169"/>
            <a:ext cx="0" cy="2892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468">
                <a:extLst>
                  <a:ext uri="{FF2B5EF4-FFF2-40B4-BE49-F238E27FC236}">
                    <a16:creationId xmlns:a16="http://schemas.microsoft.com/office/drawing/2014/main" id="{B4149D22-1DF1-9641-A07F-F6A5C0DDF0BC}"/>
                  </a:ext>
                </a:extLst>
              </p:cNvPr>
              <p:cNvSpPr txBox="1"/>
              <p:nvPr/>
            </p:nvSpPr>
            <p:spPr>
              <a:xfrm>
                <a:off x="1422598" y="4028337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1" name="文字方塊 468">
                <a:extLst>
                  <a:ext uri="{FF2B5EF4-FFF2-40B4-BE49-F238E27FC236}">
                    <a16:creationId xmlns:a16="http://schemas.microsoft.com/office/drawing/2014/main" id="{B4149D22-1DF1-9641-A07F-F6A5C0DD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98" y="4028337"/>
                <a:ext cx="280525" cy="253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469">
                <a:extLst>
                  <a:ext uri="{FF2B5EF4-FFF2-40B4-BE49-F238E27FC236}">
                    <a16:creationId xmlns:a16="http://schemas.microsoft.com/office/drawing/2014/main" id="{0AE09975-EAC7-01A2-5CC7-A6DACF2C56EC}"/>
                  </a:ext>
                </a:extLst>
              </p:cNvPr>
              <p:cNvSpPr txBox="1"/>
              <p:nvPr/>
            </p:nvSpPr>
            <p:spPr>
              <a:xfrm>
                <a:off x="1452782" y="3814517"/>
                <a:ext cx="3554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2" name="文字方塊 469">
                <a:extLst>
                  <a:ext uri="{FF2B5EF4-FFF2-40B4-BE49-F238E27FC236}">
                    <a16:creationId xmlns:a16="http://schemas.microsoft.com/office/drawing/2014/main" id="{0AE09975-EAC7-01A2-5CC7-A6DACF2C5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782" y="3814517"/>
                <a:ext cx="355418" cy="2539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橢圓 470">
            <a:extLst>
              <a:ext uri="{FF2B5EF4-FFF2-40B4-BE49-F238E27FC236}">
                <a16:creationId xmlns:a16="http://schemas.microsoft.com/office/drawing/2014/main" id="{B2F852CD-AFBB-5D10-AA84-59B138FA1BD2}"/>
              </a:ext>
            </a:extLst>
          </p:cNvPr>
          <p:cNvSpPr/>
          <p:nvPr/>
        </p:nvSpPr>
        <p:spPr>
          <a:xfrm flipV="1">
            <a:off x="663320" y="3388769"/>
            <a:ext cx="69892" cy="69892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4" name="橢圓 471">
            <a:extLst>
              <a:ext uri="{FF2B5EF4-FFF2-40B4-BE49-F238E27FC236}">
                <a16:creationId xmlns:a16="http://schemas.microsoft.com/office/drawing/2014/main" id="{464E6F58-880F-00B3-5EE9-2E127EA73ECB}"/>
              </a:ext>
            </a:extLst>
          </p:cNvPr>
          <p:cNvSpPr/>
          <p:nvPr/>
        </p:nvSpPr>
        <p:spPr>
          <a:xfrm flipV="1">
            <a:off x="374062" y="3099512"/>
            <a:ext cx="648406" cy="648406"/>
          </a:xfrm>
          <a:prstGeom prst="ellipse">
            <a:avLst/>
          </a:prstGeom>
          <a:noFill/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5" name="直線接點 472">
            <a:extLst>
              <a:ext uri="{FF2B5EF4-FFF2-40B4-BE49-F238E27FC236}">
                <a16:creationId xmlns:a16="http://schemas.microsoft.com/office/drawing/2014/main" id="{DC23CD78-937B-C2C5-E0C8-C4E728876464}"/>
              </a:ext>
            </a:extLst>
          </p:cNvPr>
          <p:cNvCxnSpPr>
            <a:cxnSpLocks/>
            <a:stCxn id="64" idx="6"/>
            <a:endCxn id="63" idx="6"/>
          </p:cNvCxnSpPr>
          <p:nvPr/>
        </p:nvCxnSpPr>
        <p:spPr>
          <a:xfrm flipH="1">
            <a:off x="733212" y="3423715"/>
            <a:ext cx="289257" cy="0"/>
          </a:xfrm>
          <a:prstGeom prst="line">
            <a:avLst/>
          </a:prstGeom>
          <a:ln w="127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473">
                <a:extLst>
                  <a:ext uri="{FF2B5EF4-FFF2-40B4-BE49-F238E27FC236}">
                    <a16:creationId xmlns:a16="http://schemas.microsoft.com/office/drawing/2014/main" id="{11FC7447-6271-D8FE-2C32-64A76A346A26}"/>
                  </a:ext>
                </a:extLst>
              </p:cNvPr>
              <p:cNvSpPr txBox="1"/>
              <p:nvPr/>
            </p:nvSpPr>
            <p:spPr>
              <a:xfrm>
                <a:off x="522300" y="3173583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6" name="文字方塊 473">
                <a:extLst>
                  <a:ext uri="{FF2B5EF4-FFF2-40B4-BE49-F238E27FC236}">
                    <a16:creationId xmlns:a16="http://schemas.microsoft.com/office/drawing/2014/main" id="{11FC7447-6271-D8FE-2C32-64A76A34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00" y="3173583"/>
                <a:ext cx="358560" cy="253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474">
                <a:extLst>
                  <a:ext uri="{FF2B5EF4-FFF2-40B4-BE49-F238E27FC236}">
                    <a16:creationId xmlns:a16="http://schemas.microsoft.com/office/drawing/2014/main" id="{C1E07393-60D0-E03B-DFC7-AA710BE2D1E9}"/>
                  </a:ext>
                </a:extLst>
              </p:cNvPr>
              <p:cNvSpPr txBox="1"/>
              <p:nvPr/>
            </p:nvSpPr>
            <p:spPr>
              <a:xfrm>
                <a:off x="747827" y="3239185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67" name="文字方塊 474">
                <a:extLst>
                  <a:ext uri="{FF2B5EF4-FFF2-40B4-BE49-F238E27FC236}">
                    <a16:creationId xmlns:a16="http://schemas.microsoft.com/office/drawing/2014/main" id="{C1E07393-60D0-E03B-DFC7-AA710BE2D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7" y="3239185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橢圓 475">
            <a:extLst>
              <a:ext uri="{FF2B5EF4-FFF2-40B4-BE49-F238E27FC236}">
                <a16:creationId xmlns:a16="http://schemas.microsoft.com/office/drawing/2014/main" id="{2BD66A30-3931-A07A-DBC3-FCEF1D50D8E2}"/>
              </a:ext>
            </a:extLst>
          </p:cNvPr>
          <p:cNvSpPr/>
          <p:nvPr/>
        </p:nvSpPr>
        <p:spPr>
          <a:xfrm flipV="1">
            <a:off x="1387652" y="3402913"/>
            <a:ext cx="69892" cy="69892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" name="橢圓 476">
            <a:extLst>
              <a:ext uri="{FF2B5EF4-FFF2-40B4-BE49-F238E27FC236}">
                <a16:creationId xmlns:a16="http://schemas.microsoft.com/office/drawing/2014/main" id="{24ABD594-34BA-5A27-344C-CDF9DD807D99}"/>
              </a:ext>
            </a:extLst>
          </p:cNvPr>
          <p:cNvSpPr/>
          <p:nvPr/>
        </p:nvSpPr>
        <p:spPr>
          <a:xfrm flipV="1">
            <a:off x="1098394" y="3113655"/>
            <a:ext cx="648406" cy="648406"/>
          </a:xfrm>
          <a:prstGeom prst="ellipse">
            <a:avLst/>
          </a:prstGeom>
          <a:noFill/>
          <a:ln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0" name="直線接點 477">
            <a:extLst>
              <a:ext uri="{FF2B5EF4-FFF2-40B4-BE49-F238E27FC236}">
                <a16:creationId xmlns:a16="http://schemas.microsoft.com/office/drawing/2014/main" id="{E73BD132-B47B-5CF9-1F33-4B0DD4AAF4DF}"/>
              </a:ext>
            </a:extLst>
          </p:cNvPr>
          <p:cNvCxnSpPr>
            <a:cxnSpLocks/>
            <a:stCxn id="68" idx="3"/>
            <a:endCxn id="69" idx="3"/>
          </p:cNvCxnSpPr>
          <p:nvPr/>
        </p:nvCxnSpPr>
        <p:spPr>
          <a:xfrm flipH="1" flipV="1">
            <a:off x="1193352" y="3208612"/>
            <a:ext cx="204535" cy="204535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478">
                <a:extLst>
                  <a:ext uri="{FF2B5EF4-FFF2-40B4-BE49-F238E27FC236}">
                    <a16:creationId xmlns:a16="http://schemas.microsoft.com/office/drawing/2014/main" id="{E53E517E-D839-05D3-ECAE-F3555ECBF5E1}"/>
                  </a:ext>
                </a:extLst>
              </p:cNvPr>
              <p:cNvSpPr txBox="1"/>
              <p:nvPr/>
            </p:nvSpPr>
            <p:spPr>
              <a:xfrm>
                <a:off x="1250759" y="3388026"/>
                <a:ext cx="3585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1050" b="1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n-US" altLang="zh-HK" sz="10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71" name="文字方塊 478">
                <a:extLst>
                  <a:ext uri="{FF2B5EF4-FFF2-40B4-BE49-F238E27FC236}">
                    <a16:creationId xmlns:a16="http://schemas.microsoft.com/office/drawing/2014/main" id="{E53E517E-D839-05D3-ECAE-F3555ECBF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59" y="3388026"/>
                <a:ext cx="358560" cy="2539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479">
                <a:extLst>
                  <a:ext uri="{FF2B5EF4-FFF2-40B4-BE49-F238E27FC236}">
                    <a16:creationId xmlns:a16="http://schemas.microsoft.com/office/drawing/2014/main" id="{091E429F-B102-856A-BF8B-F67603E5391A}"/>
                  </a:ext>
                </a:extLst>
              </p:cNvPr>
              <p:cNvSpPr txBox="1"/>
              <p:nvPr/>
            </p:nvSpPr>
            <p:spPr>
              <a:xfrm>
                <a:off x="1117210" y="3215492"/>
                <a:ext cx="28052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sz="1050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HK" altLang="en-US" sz="1050" dirty="0"/>
              </a:p>
            </p:txBody>
          </p:sp>
        </mc:Choice>
        <mc:Fallback xmlns="">
          <p:sp>
            <p:nvSpPr>
              <p:cNvPr id="72" name="文字方塊 479">
                <a:extLst>
                  <a:ext uri="{FF2B5EF4-FFF2-40B4-BE49-F238E27FC236}">
                    <a16:creationId xmlns:a16="http://schemas.microsoft.com/office/drawing/2014/main" id="{091E429F-B102-856A-BF8B-F67603E5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10" y="3215492"/>
                <a:ext cx="280525" cy="253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480">
            <a:extLst>
              <a:ext uri="{FF2B5EF4-FFF2-40B4-BE49-F238E27FC236}">
                <a16:creationId xmlns:a16="http://schemas.microsoft.com/office/drawing/2014/main" id="{A8855C28-F703-6D20-488B-A78D615ECEE4}"/>
              </a:ext>
            </a:extLst>
          </p:cNvPr>
          <p:cNvSpPr txBox="1"/>
          <p:nvPr/>
        </p:nvSpPr>
        <p:spPr>
          <a:xfrm>
            <a:off x="575589" y="427227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字方塊 481">
            <a:extLst>
              <a:ext uri="{FF2B5EF4-FFF2-40B4-BE49-F238E27FC236}">
                <a16:creationId xmlns:a16="http://schemas.microsoft.com/office/drawing/2014/main" id="{78A59CEE-E1B9-B355-0597-D66B73D4B4F7}"/>
              </a:ext>
            </a:extLst>
          </p:cNvPr>
          <p:cNvSpPr txBox="1"/>
          <p:nvPr/>
        </p:nvSpPr>
        <p:spPr>
          <a:xfrm>
            <a:off x="2426330" y="4264637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</a:t>
            </a:r>
            <a:endParaRPr lang="zh-HK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158C074-D4E0-8DF0-82CC-429F5099E3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512" y="4599885"/>
            <a:ext cx="3242832" cy="197640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C1A35AA-473E-DA37-2216-E4411401282A}"/>
              </a:ext>
            </a:extLst>
          </p:cNvPr>
          <p:cNvSpPr txBox="1"/>
          <p:nvPr/>
        </p:nvSpPr>
        <p:spPr>
          <a:xfrm>
            <a:off x="619160" y="6510935"/>
            <a:ext cx="265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K-function-based Analysis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Arrow: Down 97">
            <a:extLst>
              <a:ext uri="{FF2B5EF4-FFF2-40B4-BE49-F238E27FC236}">
                <a16:creationId xmlns:a16="http://schemas.microsoft.com/office/drawing/2014/main" id="{BE4DFB1C-8BEC-493A-0224-F6A0CC7B6187}"/>
              </a:ext>
            </a:extLst>
          </p:cNvPr>
          <p:cNvSpPr/>
          <p:nvPr/>
        </p:nvSpPr>
        <p:spPr>
          <a:xfrm>
            <a:off x="6015372" y="3727115"/>
            <a:ext cx="322101" cy="55571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87A5C1-5276-A591-1399-FF6CCFEA450A}"/>
              </a:ext>
            </a:extLst>
          </p:cNvPr>
          <p:cNvSpPr txBox="1"/>
          <p:nvPr/>
        </p:nvSpPr>
        <p:spPr>
          <a:xfrm>
            <a:off x="5229886" y="623342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interpolation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634431F-67E7-01B7-8AB3-6297524EC98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81671" y="4413899"/>
            <a:ext cx="2324424" cy="18195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20DF0-F208-EDDE-1480-DA5E94FB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5142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2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8034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B57A-ED00-E9C7-3945-BB08BF2A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655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Software Packages are Slow!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A193E-ECDB-2BD9-D725-FDF6D6F32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860" y="1687038"/>
                <a:ext cx="10515600" cy="4600575"/>
              </a:xfrm>
            </p:spPr>
            <p:txBody>
              <a:bodyPr/>
              <a:lstStyle/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spatial analysis tools take at least quadratic time complexities.</a:t>
                </a: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Kernel Density Visualization (KDV) as an example.</a:t>
                </a: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=1280×960</m:t>
                    </m:r>
                  </m:oMath>
                </a14:m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data points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=1000000</m:t>
                    </m:r>
                  </m:oMath>
                </a14:m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cost is </a:t>
                </a:r>
                <a14:m>
                  <m:oMath xmlns:m="http://schemas.openxmlformats.org/officeDocument/2006/math">
                    <m:r>
                      <a:rPr lang="en-HK" altLang="zh-Hans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𝑌𝑛</m:t>
                    </m:r>
                    <m:r>
                      <a:rPr lang="en-HK" altLang="zh-Hans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=1.228</m:t>
                    </m:r>
                  </m:oMath>
                </a14:m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trillion </a:t>
                </a:r>
                <a:r>
                  <a:rPr lang="en-HK" altLang="zh-Hans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Hans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7A193E-ECDB-2BD9-D725-FDF6D6F32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860" y="1687038"/>
                <a:ext cx="10515600" cy="4600575"/>
              </a:xfrm>
              <a:blipFill>
                <a:blip r:embed="rId2"/>
                <a:stretch>
                  <a:fillRect l="-1043" t="-2387"/>
                </a:stretch>
              </a:blipFill>
            </p:spPr>
            <p:txBody>
              <a:bodyPr/>
              <a:lstStyle/>
              <a:p>
                <a:r>
                  <a:rPr lang="zh-Hans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72DA157-C3B4-3443-7A38-0497E296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80" y="3253136"/>
            <a:ext cx="1960395" cy="2750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F0F96-7A8D-B629-D8BB-1E9485D6C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142" y="3256712"/>
            <a:ext cx="1960395" cy="27467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61D81-69FC-21AA-9C34-B5F7945B1658}"/>
              </a:ext>
            </a:extLst>
          </p:cNvPr>
          <p:cNvSpPr/>
          <p:nvPr/>
        </p:nvSpPr>
        <p:spPr>
          <a:xfrm>
            <a:off x="6502383" y="5949059"/>
            <a:ext cx="2560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events in Los Angeles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02101-546A-677B-AC47-5A62AE15BFCF}"/>
              </a:ext>
            </a:extLst>
          </p:cNvPr>
          <p:cNvSpPr/>
          <p:nvPr/>
        </p:nvSpPr>
        <p:spPr>
          <a:xfrm>
            <a:off x="9841791" y="5949059"/>
            <a:ext cx="627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C7B6-8C0D-5687-14E1-B7D31E07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172" y="6478433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3</a:t>
            </a:fld>
            <a:endParaRPr lang="zh-Hans-HK" altLang="en-US"/>
          </a:p>
        </p:txBody>
      </p:sp>
    </p:spTree>
    <p:extLst>
      <p:ext uri="{BB962C8B-B14F-4D97-AF65-F5344CB8AC3E}">
        <p14:creationId xmlns:p14="http://schemas.microsoft.com/office/powerpoint/2010/main" val="383566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0245-C901-D869-1E71-610998C4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GIS Software Packages Slow?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3E74-E03A-F9B3-98BC-88062662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48060" cy="4895215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large-scale location datasets are available.</a:t>
            </a:r>
          </a:p>
          <a:p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research studies for reducing the time complexity of spatial analysis tools.</a:t>
            </a:r>
          </a:p>
          <a:p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research studies only focus on parallel/distributed settings.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not have too many computational resources.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may not have the right to access many computational resources.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only use some contemporary GIS software packages, e.g., ArcGIS and QGIS. 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A360C-1CB9-0956-0F22-73B8E7F3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3632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4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62243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FD92-11A8-12AD-448E-F915CE5C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660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Preliminary Studies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B1293-0A0F-43A4-AB2D-E3F8F479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33244"/>
            <a:ext cx="11148060" cy="3813176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reduce the time complexities for different spatial analysis tools.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visualization and its variants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 analysis and its variants</a:t>
            </a:r>
          </a:p>
          <a:p>
            <a:pPr lvl="1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density visualization</a:t>
            </a:r>
          </a:p>
          <a:p>
            <a:pPr lvl="1"/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improve the efficiency for these tools with more than 10x to 2000x speedups under a single CPU setting.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C9283-785A-75AF-640F-CB88784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5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420125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6825-D01F-A852-FC28-D3D6902A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Preliminary Studies</a:t>
            </a:r>
            <a:endParaRPr lang="zh-Hans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3863-A779-D5E0-D181-E3988D95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two QGIS plugins (based on our efficient algorithms)</a:t>
            </a:r>
          </a:p>
          <a:p>
            <a:pPr lvl="1"/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4549A-8274-93A6-5936-C3E2C49D4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662"/>
            <a:ext cx="6255656" cy="3472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95CE9-5FE9-039D-B67D-8E4B15582661}"/>
              </a:ext>
            </a:extLst>
          </p:cNvPr>
          <p:cNvSpPr/>
          <p:nvPr/>
        </p:nvSpPr>
        <p:spPr>
          <a:xfrm>
            <a:off x="2726803" y="5232717"/>
            <a:ext cx="701040" cy="10791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F9B2E-CEE6-9F6B-FBB8-42B233AC1F4A}"/>
              </a:ext>
            </a:extLst>
          </p:cNvPr>
          <p:cNvSpPr txBox="1"/>
          <p:nvPr/>
        </p:nvSpPr>
        <p:spPr>
          <a:xfrm>
            <a:off x="2671891" y="6311900"/>
            <a:ext cx="8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13,113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921BAD-1998-698F-C7F1-73756659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68" y="2778663"/>
            <a:ext cx="5810213" cy="35332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B29705-7F5D-20AE-F256-F5654B92748E}"/>
              </a:ext>
            </a:extLst>
          </p:cNvPr>
          <p:cNvSpPr/>
          <p:nvPr/>
        </p:nvSpPr>
        <p:spPr>
          <a:xfrm>
            <a:off x="8764160" y="5097780"/>
            <a:ext cx="701040" cy="1214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s-HK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919AF-EB49-714C-7EE3-3A37F966B242}"/>
              </a:ext>
            </a:extLst>
          </p:cNvPr>
          <p:cNvSpPr txBox="1"/>
          <p:nvPr/>
        </p:nvSpPr>
        <p:spPr>
          <a:xfrm>
            <a:off x="8764160" y="630820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2,670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532D6-8D0D-9B63-FE83-1C919E68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2890" y="6492875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6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5790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A3A5-0069-83CF-6821-3947D21A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16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Preliminary Studies</a:t>
            </a:r>
            <a:endParaRPr lang="zh-Hans-HK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6ED1-7711-3705-E164-07263B62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1" y="1349553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and Macau COVID-19 Hotspot Maps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https://covid19.comp.hkbu.edu.hk/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Macau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http://degroup.cis.um.edu.mo/covid-19/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ans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E59DEC-AC05-54F9-AEB1-DD2915515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31" y="2744170"/>
            <a:ext cx="3185252" cy="36921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42371A1-3820-E579-D1BA-00B23FCAF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478" y="2639406"/>
            <a:ext cx="3129743" cy="4011915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5295E42B-5BAA-532A-B8C1-A578D0AF626D}"/>
              </a:ext>
            </a:extLst>
          </p:cNvPr>
          <p:cNvSpPr/>
          <p:nvPr/>
        </p:nvSpPr>
        <p:spPr>
          <a:xfrm>
            <a:off x="269672" y="6409230"/>
            <a:ext cx="3443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Oriental Daily Hong Kong (in Chinese)</a:t>
            </a:r>
          </a:p>
        </p:txBody>
      </p:sp>
      <p:sp>
        <p:nvSpPr>
          <p:cNvPr id="7" name="矩形 7">
            <a:extLst>
              <a:ext uri="{FF2B5EF4-FFF2-40B4-BE49-F238E27FC236}">
                <a16:creationId xmlns:a16="http://schemas.microsoft.com/office/drawing/2014/main" id="{06CE7E44-2FD9-645A-4786-50D24C9992F1}"/>
              </a:ext>
            </a:extLst>
          </p:cNvPr>
          <p:cNvSpPr/>
          <p:nvPr/>
        </p:nvSpPr>
        <p:spPr>
          <a:xfrm>
            <a:off x="3935871" y="6579958"/>
            <a:ext cx="2832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Kung Pao News (in Chinese)</a:t>
            </a:r>
          </a:p>
        </p:txBody>
      </p:sp>
      <p:pic>
        <p:nvPicPr>
          <p:cNvPr id="8" name="圖片 9">
            <a:extLst>
              <a:ext uri="{FF2B5EF4-FFF2-40B4-BE49-F238E27FC236}">
                <a16:creationId xmlns:a16="http://schemas.microsoft.com/office/drawing/2014/main" id="{706AD128-C6D5-68EA-1CE0-922F20F72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616" y="2744170"/>
            <a:ext cx="4788800" cy="3894189"/>
          </a:xfrm>
          <a:prstGeom prst="rect">
            <a:avLst/>
          </a:prstGeom>
        </p:spPr>
      </p:pic>
      <p:sp>
        <p:nvSpPr>
          <p:cNvPr id="9" name="矩形 10">
            <a:extLst>
              <a:ext uri="{FF2B5EF4-FFF2-40B4-BE49-F238E27FC236}">
                <a16:creationId xmlns:a16="http://schemas.microsoft.com/office/drawing/2014/main" id="{70A17F0A-650D-9EC7-3F77-720BC787CD8B}"/>
              </a:ext>
            </a:extLst>
          </p:cNvPr>
          <p:cNvSpPr/>
          <p:nvPr/>
        </p:nvSpPr>
        <p:spPr>
          <a:xfrm>
            <a:off x="8888883" y="6541769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6B470E-9450-1CAC-2720-68D2CE59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180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7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350003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0A00-1893-6823-7A75-76F16826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11" y="121024"/>
            <a:ext cx="10515600" cy="1325563"/>
          </a:xfrm>
        </p:spPr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Directions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2FFF4-07A1-E313-9A43-EED3D189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76" y="1242591"/>
            <a:ext cx="11183471" cy="5857456"/>
          </a:xfrm>
        </p:spPr>
        <p:txBody>
          <a:bodyPr>
            <a:norm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complexity-reduced solutions to support other spatial analysis tools.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distance weighting (IDW)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Kriging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clustering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Moran’s I</a:t>
            </a:r>
          </a:p>
          <a:p>
            <a:pPr lvl="1"/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Getis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 General G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those inefficient (obsolete) algorithms in the GIS software packages by efficient algorithms. (leading to the next generation of GIS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the parallel/distributed/hardware-based approach into efficient algorithms.</a:t>
            </a:r>
          </a:p>
          <a:p>
            <a:pPr lvl="1"/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ans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F5722-9EA3-E16F-4E02-6576FF50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8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373958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2AEB-1EF7-DE93-2694-EE7917B7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Hans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3504-31D8-2CFE-CCE7-E1E1D58B8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137"/>
            <a:ext cx="10515600" cy="4339851"/>
          </a:xfrm>
        </p:spPr>
        <p:txBody>
          <a:bodyPr/>
          <a:lstStyle/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analysis tools and their variants are available.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hard to find complexity-reduced solutions for some spatial analysis tools.</a:t>
            </a:r>
          </a:p>
          <a:p>
            <a:endParaRPr lang="en-US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Hans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difficult to combine the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parallel/distributed/hardware-based approach with some efficient solutions.</a:t>
            </a:r>
            <a:endParaRPr lang="en-HK" altLang="zh-Hans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56476-02E1-F97A-B9F9-A5696FB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09A6F35-110A-4A86-AA72-75EDA0FE882C}" type="slidenum">
              <a:rPr lang="zh-Hans-HK" altLang="en-US" smtClean="0"/>
              <a:t>9</a:t>
            </a:fld>
            <a:endParaRPr lang="zh-Hans-HK" altLang="en-US" dirty="0"/>
          </a:p>
        </p:txBody>
      </p:sp>
    </p:spTree>
    <p:extLst>
      <p:ext uri="{BB962C8B-B14F-4D97-AF65-F5344CB8AC3E}">
        <p14:creationId xmlns:p14="http://schemas.microsoft.com/office/powerpoint/2010/main" val="358650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483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楷体</vt:lpstr>
      <vt:lpstr>Aptos</vt:lpstr>
      <vt:lpstr>Aptos Display</vt:lpstr>
      <vt:lpstr>Arial</vt:lpstr>
      <vt:lpstr>Cambria Math</vt:lpstr>
      <vt:lpstr>Times New Roman</vt:lpstr>
      <vt:lpstr>Office Theme</vt:lpstr>
      <vt:lpstr>Algorithm and Software Development for the Next Generation of Large-scale Geographic Information Systems: Future and Challenges</vt:lpstr>
      <vt:lpstr>What Can GIS Do?</vt:lpstr>
      <vt:lpstr>GIS Software Packages are Slow!</vt:lpstr>
      <vt:lpstr>Why are GIS Software Packages Slow?</vt:lpstr>
      <vt:lpstr>Our Preliminary Studies</vt:lpstr>
      <vt:lpstr>Our Preliminary Studies</vt:lpstr>
      <vt:lpstr>Our Preliminary Studies</vt:lpstr>
      <vt:lpstr>Future Directions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Tsz Nam Chan</dc:creator>
  <cp:lastModifiedBy>Tsz Nam Chan</cp:lastModifiedBy>
  <cp:revision>1</cp:revision>
  <dcterms:created xsi:type="dcterms:W3CDTF">2025-04-16T15:29:14Z</dcterms:created>
  <dcterms:modified xsi:type="dcterms:W3CDTF">2025-04-16T17:39:02Z</dcterms:modified>
</cp:coreProperties>
</file>