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26" r:id="rId3"/>
    <p:sldId id="313" r:id="rId4"/>
    <p:sldId id="327" r:id="rId5"/>
    <p:sldId id="329" r:id="rId6"/>
    <p:sldId id="328" r:id="rId7"/>
    <p:sldId id="330" r:id="rId8"/>
    <p:sldId id="331" r:id="rId9"/>
    <p:sldId id="332" r:id="rId10"/>
    <p:sldId id="333" r:id="rId11"/>
    <p:sldId id="334" r:id="rId12"/>
    <p:sldId id="335" r:id="rId13"/>
    <p:sldId id="336" r:id="rId14"/>
    <p:sldId id="337" r:id="rId15"/>
    <p:sldId id="338" r:id="rId1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DDF493-BA2E-46B2-A608-FC0B8D50E6D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4E66882F-BC50-4F28-B1F0-EDD397145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143F6AB1-33CC-45CD-BCE2-69BE3F31AA0B}"/>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A1A2C7D8-7127-45B2-8FF4-B41790BCE233}"/>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6E0AB3C-3775-4960-8DE2-4FA9A2AC665D}"/>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268134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A81D54-01C9-42A2-AA54-21E6448AD4B2}"/>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3F5674B-7C5C-408D-A8F8-15D4FC58118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C6E3B20-66A8-4FD5-8206-508735A6182A}"/>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E3E8C04A-1E5E-4D51-81CD-8EFFDAB6BA95}"/>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6DB6FF97-BC15-4B51-B6AE-0190635B8FBF}"/>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35553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CF7FA87-6FF0-4B84-9492-51DD2ED5913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6786F72C-8A4E-4CA2-A67B-B11C6C96EC7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243DE624-9525-4871-B54E-92FBE247AD02}"/>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C4572D07-313A-416C-9FC4-97BF56A877B6}"/>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559EE02-7C60-4D02-BDDA-EB6A4E62CC00}"/>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228601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33A7A4-AB5B-46C6-9F7D-C08477D32498}"/>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C8578B38-8702-417B-A587-F43FAA02115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44C4C63-13E1-4D31-B217-6880AB4DE363}"/>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76028F69-88A3-4B68-B6FD-CD22D5498F0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A16A397A-DB17-4CBA-AFC5-AE8365D101F1}"/>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396074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42E9BC-B2C2-49F6-988D-B7F72184671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D552108E-A20D-4BA8-8CCB-E8453DB846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D9FDD911-922D-44D7-8364-CE49F2EF65D7}"/>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C4AEE0BE-C13F-4A98-99A8-B37924407F67}"/>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EC9D885-89BC-4D26-A262-A08C0F948CD6}"/>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144165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8DE79-C09C-4E4B-8232-26EBDDD1F583}"/>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A492C898-1A44-4142-A972-F3BA9843962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6D768992-BF1D-40AC-B8A3-63115A5654F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6D329FAE-0E2E-45E1-B301-493B1DCFE2F3}"/>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6" name="頁尾版面配置區 5">
            <a:extLst>
              <a:ext uri="{FF2B5EF4-FFF2-40B4-BE49-F238E27FC236}">
                <a16:creationId xmlns:a16="http://schemas.microsoft.com/office/drawing/2014/main" id="{813C1043-0C86-4167-BB68-04EBE315DF5C}"/>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6493A8D-AAE8-4A60-990B-666AFCF84E4F}"/>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517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88D56-0DA2-48DB-9226-52B3D6ED3515}"/>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D3D6099E-D13B-415C-8845-6BA0D510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B493879-430D-4109-ADE1-417BFBCD646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5F504967-B836-4F49-BACC-A19AE203B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BC507E8-42B3-4E59-8D4E-C417DC74F30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58CF704A-92CE-4C3A-B2BC-6025B6D48DE0}"/>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8" name="頁尾版面配置區 7">
            <a:extLst>
              <a:ext uri="{FF2B5EF4-FFF2-40B4-BE49-F238E27FC236}">
                <a16:creationId xmlns:a16="http://schemas.microsoft.com/office/drawing/2014/main" id="{6C5FCAB9-F64D-4A3D-B33A-47C73878FFDE}"/>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0F254AB9-3029-4AF3-989A-75D95D4025FF}"/>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337730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17F976-F3AB-4FF4-9CDD-99D8CE3AC1E6}"/>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73C388CE-7373-461C-A653-45AC637ECC04}"/>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4" name="頁尾版面配置區 3">
            <a:extLst>
              <a:ext uri="{FF2B5EF4-FFF2-40B4-BE49-F238E27FC236}">
                <a16:creationId xmlns:a16="http://schemas.microsoft.com/office/drawing/2014/main" id="{A3017E9B-BD6D-47C8-8B88-572B53934499}"/>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B2CB7725-3CF7-415C-9786-C39CA7B2372F}"/>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2743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FDD96BA-B837-43A3-8E82-6E32E7C2BBAD}"/>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3" name="頁尾版面配置區 2">
            <a:extLst>
              <a:ext uri="{FF2B5EF4-FFF2-40B4-BE49-F238E27FC236}">
                <a16:creationId xmlns:a16="http://schemas.microsoft.com/office/drawing/2014/main" id="{C7D88E5C-6143-4361-B4C9-C74087D728AB}"/>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E82309F1-3AAF-4FBA-AF79-65B376BFE14B}"/>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167499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EE4BC8-ED24-4D3D-8004-BD9D0ACA891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0687E4B-1D7F-4C0A-80C3-91F946F7A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D95E153-70A3-45CA-983E-3CD702959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77145D6-D1D4-4DF1-A60D-1F18E74A3292}"/>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6" name="頁尾版面配置區 5">
            <a:extLst>
              <a:ext uri="{FF2B5EF4-FFF2-40B4-BE49-F238E27FC236}">
                <a16:creationId xmlns:a16="http://schemas.microsoft.com/office/drawing/2014/main" id="{19B5E3C3-48B0-4923-AADB-4EE59C126A03}"/>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8650FC89-7C83-4057-9B4B-5A807D1A0E8A}"/>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245776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1C75EB-A81B-48B3-818B-B9F7F73D80B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AD7CD310-328C-4330-B64D-E02C857C5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276EF129-46FD-40F7-9B3D-5BAFB9E6A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E49339B-8E3E-4225-91AF-3189CBD48368}"/>
              </a:ext>
            </a:extLst>
          </p:cNvPr>
          <p:cNvSpPr>
            <a:spLocks noGrp="1"/>
          </p:cNvSpPr>
          <p:nvPr>
            <p:ph type="dt" sz="half" idx="10"/>
          </p:nvPr>
        </p:nvSpPr>
        <p:spPr/>
        <p:txBody>
          <a:bodyPr/>
          <a:lstStyle/>
          <a:p>
            <a:fld id="{B77969E7-E8A1-4C37-852B-FBE994501952}" type="datetimeFigureOut">
              <a:rPr lang="zh-HK" altLang="en-US" smtClean="0"/>
              <a:t>19/8/2022</a:t>
            </a:fld>
            <a:endParaRPr lang="zh-HK" altLang="en-US"/>
          </a:p>
        </p:txBody>
      </p:sp>
      <p:sp>
        <p:nvSpPr>
          <p:cNvPr id="6" name="頁尾版面配置區 5">
            <a:extLst>
              <a:ext uri="{FF2B5EF4-FFF2-40B4-BE49-F238E27FC236}">
                <a16:creationId xmlns:a16="http://schemas.microsoft.com/office/drawing/2014/main" id="{35DEEF8E-1004-4FB9-9B0F-F578E6A90B8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531519-34ED-42CF-9484-86440A4E9CC9}"/>
              </a:ext>
            </a:extLst>
          </p:cNvPr>
          <p:cNvSpPr>
            <a:spLocks noGrp="1"/>
          </p:cNvSpPr>
          <p:nvPr>
            <p:ph type="sldNum" sz="quarter" idx="12"/>
          </p:nvPr>
        </p:nvSpPr>
        <p:spPr/>
        <p:txBody>
          <a:body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56600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2670AB6-479C-4777-83A2-302EB7298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16B8A22-ECF8-4578-B8EF-CDFE5F36A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6457C889-9086-402A-8FD4-E7BEA61D3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969E7-E8A1-4C37-852B-FBE994501952}" type="datetimeFigureOut">
              <a:rPr lang="zh-HK" altLang="en-US" smtClean="0"/>
              <a:t>19/8/2022</a:t>
            </a:fld>
            <a:endParaRPr lang="zh-HK" altLang="en-US"/>
          </a:p>
        </p:txBody>
      </p:sp>
      <p:sp>
        <p:nvSpPr>
          <p:cNvPr id="5" name="頁尾版面配置區 4">
            <a:extLst>
              <a:ext uri="{FF2B5EF4-FFF2-40B4-BE49-F238E27FC236}">
                <a16:creationId xmlns:a16="http://schemas.microsoft.com/office/drawing/2014/main" id="{520DD9DC-AD7E-4E27-BC40-D2B19F0C6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4BA5C7CF-7E6C-41B9-B1BD-54D9BABBA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B60E3-90CC-4393-9FAB-36E442DC2DAE}" type="slidenum">
              <a:rPr lang="zh-HK" altLang="en-US" smtClean="0"/>
              <a:t>‹#›</a:t>
            </a:fld>
            <a:endParaRPr lang="zh-HK" altLang="en-US"/>
          </a:p>
        </p:txBody>
      </p:sp>
    </p:spTree>
    <p:extLst>
      <p:ext uri="{BB962C8B-B14F-4D97-AF65-F5344CB8AC3E}">
        <p14:creationId xmlns:p14="http://schemas.microsoft.com/office/powerpoint/2010/main" val="158691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05C-320F-4CBB-A10F-065E62A5E2DF}"/>
              </a:ext>
            </a:extLst>
          </p:cNvPr>
          <p:cNvSpPr>
            <a:spLocks noGrp="1"/>
          </p:cNvSpPr>
          <p:nvPr>
            <p:ph type="ctrTitle"/>
          </p:nvPr>
        </p:nvSpPr>
        <p:spPr>
          <a:xfrm>
            <a:off x="99063" y="511582"/>
            <a:ext cx="11983716" cy="1274618"/>
          </a:xfrm>
        </p:spPr>
        <p:txBody>
          <a:bodyPr anchor="ctr">
            <a:noAutofit/>
          </a:bodyPr>
          <a:lstStyle/>
          <a:p>
            <a:r>
              <a:rPr lang="en-US" altLang="zh-HK" sz="4200" dirty="0">
                <a:latin typeface="Times New Roman" panose="02020603050405020304" pitchFamily="18" charset="0"/>
                <a:cs typeface="Times New Roman" panose="02020603050405020304" pitchFamily="18" charset="0"/>
              </a:rPr>
              <a:t>SAFE: A Share-and-Aggregate Bandwidth Exploration Framework for Kernel Density Visualization</a:t>
            </a:r>
            <a:endParaRPr lang="zh-HK" altLang="en-US" sz="4200" dirty="0"/>
          </a:p>
        </p:txBody>
      </p:sp>
      <p:sp>
        <p:nvSpPr>
          <p:cNvPr id="3" name="Subtitle 2">
            <a:extLst>
              <a:ext uri="{FF2B5EF4-FFF2-40B4-BE49-F238E27FC236}">
                <a16:creationId xmlns:a16="http://schemas.microsoft.com/office/drawing/2014/main" id="{16AC393B-C9AE-4880-B782-405EF8DFBAEA}"/>
              </a:ext>
            </a:extLst>
          </p:cNvPr>
          <p:cNvSpPr>
            <a:spLocks noGrp="1"/>
          </p:cNvSpPr>
          <p:nvPr>
            <p:ph type="subTitle" idx="1"/>
          </p:nvPr>
        </p:nvSpPr>
        <p:spPr>
          <a:xfrm>
            <a:off x="304801" y="2551082"/>
            <a:ext cx="11572240" cy="1588798"/>
          </a:xfrm>
        </p:spPr>
        <p:txBody>
          <a:bodyPr>
            <a:normAutofit/>
          </a:bodyPr>
          <a:lstStyle/>
          <a:p>
            <a:r>
              <a:rPr lang="en-US" altLang="zh-HK" sz="2800" b="1" dirty="0">
                <a:latin typeface="Times New Roman" panose="02020603050405020304" pitchFamily="18" charset="0"/>
                <a:cs typeface="Times New Roman" panose="02020603050405020304" pitchFamily="18" charset="0"/>
              </a:rPr>
              <a:t>(Edison) Tsz Nam Chan</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Pak Lon Ip</a:t>
            </a:r>
            <a:r>
              <a:rPr lang="en-US" altLang="zh-HK" sz="2800" baseline="30000" dirty="0">
                <a:latin typeface="Times New Roman" panose="02020603050405020304" pitchFamily="18" charset="0"/>
                <a:cs typeface="Times New Roman" panose="02020603050405020304" pitchFamily="18" charset="0"/>
              </a:rPr>
              <a:t>2</a:t>
            </a:r>
            <a:r>
              <a:rPr lang="en-US" altLang="zh-HK" sz="2800" dirty="0">
                <a:latin typeface="Times New Roman" panose="02020603050405020304" pitchFamily="18" charset="0"/>
                <a:cs typeface="Times New Roman" panose="02020603050405020304" pitchFamily="18" charset="0"/>
              </a:rPr>
              <a:t>		Leong Hou U</a:t>
            </a:r>
            <a:r>
              <a:rPr lang="en-US" altLang="zh-HK" sz="2800" baseline="30000" dirty="0">
                <a:latin typeface="Times New Roman" panose="02020603050405020304" pitchFamily="18" charset="0"/>
                <a:cs typeface="Times New Roman" panose="02020603050405020304" pitchFamily="18" charset="0"/>
              </a:rPr>
              <a:t>2</a:t>
            </a:r>
            <a:endParaRPr lang="en-US" altLang="zh-HK" sz="2800" dirty="0">
              <a:latin typeface="Times New Roman" panose="02020603050405020304" pitchFamily="18" charset="0"/>
              <a:cs typeface="Times New Roman" panose="02020603050405020304" pitchFamily="18" charset="0"/>
            </a:endParaRPr>
          </a:p>
          <a:p>
            <a:r>
              <a:rPr lang="en-US" altLang="zh-HK" sz="2800" dirty="0">
                <a:latin typeface="Times New Roman" panose="02020603050405020304" pitchFamily="18" charset="0"/>
                <a:cs typeface="Times New Roman" panose="02020603050405020304" pitchFamily="18" charset="0"/>
              </a:rPr>
              <a:t> Byron Choi</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a:t>
            </a:r>
            <a:r>
              <a:rPr lang="en-US" altLang="zh-HK" sz="2800" dirty="0" err="1">
                <a:latin typeface="Times New Roman" panose="02020603050405020304" pitchFamily="18" charset="0"/>
                <a:cs typeface="Times New Roman" panose="02020603050405020304" pitchFamily="18" charset="0"/>
              </a:rPr>
              <a:t>Jianliang</a:t>
            </a:r>
            <a:r>
              <a:rPr lang="en-US" altLang="zh-HK" sz="2800" dirty="0">
                <a:latin typeface="Times New Roman" panose="02020603050405020304" pitchFamily="18" charset="0"/>
                <a:cs typeface="Times New Roman" panose="02020603050405020304" pitchFamily="18" charset="0"/>
              </a:rPr>
              <a:t> Xu</a:t>
            </a:r>
            <a:r>
              <a:rPr lang="en-US" altLang="zh-HK" sz="2800" baseline="30000" dirty="0">
                <a:latin typeface="Times New Roman" panose="02020603050405020304" pitchFamily="18" charset="0"/>
                <a:cs typeface="Times New Roman" panose="02020603050405020304" pitchFamily="18" charset="0"/>
              </a:rPr>
              <a:t>1</a:t>
            </a:r>
            <a:endParaRPr lang="en-US" altLang="zh-HK" sz="2800" dirty="0">
              <a:latin typeface="Times New Roman" panose="02020603050405020304" pitchFamily="18" charset="0"/>
              <a:cs typeface="Times New Roman" panose="02020603050405020304" pitchFamily="18" charset="0"/>
            </a:endParaRPr>
          </a:p>
          <a:p>
            <a:r>
              <a:rPr lang="en-US" altLang="zh-HK" sz="2800" baseline="30000" dirty="0">
                <a:latin typeface="Times New Roman" panose="02020603050405020304" pitchFamily="18" charset="0"/>
                <a:cs typeface="Times New Roman" panose="02020603050405020304" pitchFamily="18" charset="0"/>
              </a:rPr>
              <a:t> 1</a:t>
            </a:r>
            <a:r>
              <a:rPr lang="en-US" altLang="zh-HK" sz="2800" dirty="0">
                <a:latin typeface="Times New Roman" panose="02020603050405020304" pitchFamily="18" charset="0"/>
                <a:cs typeface="Times New Roman" panose="02020603050405020304" pitchFamily="18" charset="0"/>
              </a:rPr>
              <a:t>Hong Kong Baptist University	        </a:t>
            </a:r>
            <a:r>
              <a:rPr lang="en-US" altLang="zh-HK" sz="2800" baseline="30000" dirty="0">
                <a:latin typeface="Times New Roman" panose="02020603050405020304" pitchFamily="18" charset="0"/>
                <a:cs typeface="Times New Roman" panose="02020603050405020304" pitchFamily="18" charset="0"/>
              </a:rPr>
              <a:t>2</a:t>
            </a:r>
            <a:r>
              <a:rPr lang="en-US" altLang="zh-HK" sz="2800" dirty="0">
                <a:latin typeface="Times New Roman" panose="02020603050405020304" pitchFamily="18" charset="0"/>
                <a:cs typeface="Times New Roman" panose="02020603050405020304" pitchFamily="18" charset="0"/>
              </a:rPr>
              <a:t>University of Macau</a:t>
            </a:r>
          </a:p>
        </p:txBody>
      </p:sp>
      <p:sp>
        <p:nvSpPr>
          <p:cNvPr id="8" name="Slide Number Placeholder 7">
            <a:extLst>
              <a:ext uri="{FF2B5EF4-FFF2-40B4-BE49-F238E27FC236}">
                <a16:creationId xmlns:a16="http://schemas.microsoft.com/office/drawing/2014/main" id="{569FFA72-7E08-4EE5-93F7-E3D13D7B9943}"/>
              </a:ext>
            </a:extLst>
          </p:cNvPr>
          <p:cNvSpPr>
            <a:spLocks noGrp="1"/>
          </p:cNvSpPr>
          <p:nvPr>
            <p:ph type="sldNum" sz="quarter" idx="12"/>
          </p:nvPr>
        </p:nvSpPr>
        <p:spPr/>
        <p:txBody>
          <a:bodyPr/>
          <a:lstStyle/>
          <a:p>
            <a:fld id="{20977B1A-1C67-42C5-99A0-09F9B7C45C0F}" type="slidenum">
              <a:rPr lang="zh-HK" altLang="en-US" smtClean="0"/>
              <a:t>1</a:t>
            </a:fld>
            <a:endParaRPr lang="zh-HK" altLang="en-US" dirty="0"/>
          </a:p>
        </p:txBody>
      </p:sp>
      <p:pic>
        <p:nvPicPr>
          <p:cNvPr id="1026" name="Picture 2" descr="Hong Kong Baptist University – Say Yes To Breastfeeding">
            <a:extLst>
              <a:ext uri="{FF2B5EF4-FFF2-40B4-BE49-F238E27FC236}">
                <a16:creationId xmlns:a16="http://schemas.microsoft.com/office/drawing/2014/main" id="{97152145-58F1-45FF-9DC2-8E211940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871" y="4219889"/>
            <a:ext cx="3610947" cy="1776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F2FD196-406C-436F-9E96-69C927DF1957}"/>
              </a:ext>
            </a:extLst>
          </p:cNvPr>
          <p:cNvPicPr>
            <a:picLocks noChangeAspect="1"/>
          </p:cNvPicPr>
          <p:nvPr/>
        </p:nvPicPr>
        <p:blipFill>
          <a:blip r:embed="rId3"/>
          <a:stretch>
            <a:fillRect/>
          </a:stretch>
        </p:blipFill>
        <p:spPr>
          <a:xfrm>
            <a:off x="8122332" y="4419538"/>
            <a:ext cx="1379797" cy="1377495"/>
          </a:xfrm>
          <a:prstGeom prst="rect">
            <a:avLst/>
          </a:prstGeom>
        </p:spPr>
      </p:pic>
    </p:spTree>
    <p:extLst>
      <p:ext uri="{BB962C8B-B14F-4D97-AF65-F5344CB8AC3E}">
        <p14:creationId xmlns:p14="http://schemas.microsoft.com/office/powerpoint/2010/main" val="1390131144"/>
      </p:ext>
    </p:extLst>
  </p:cSld>
  <p:clrMapOvr>
    <a:masterClrMapping/>
  </p:clrMapOvr>
  <mc:AlternateContent xmlns:mc="http://schemas.openxmlformats.org/markup-compatibility/2006" xmlns:p14="http://schemas.microsoft.com/office/powerpoint/2010/main">
    <mc:Choice Requires="p14">
      <p:transition spd="slow" p14:dur="2000" advTm="20487"/>
    </mc:Choice>
    <mc:Fallback xmlns="">
      <p:transition spd="slow" advTm="204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87">
            <a:extLst>
              <a:ext uri="{FF2B5EF4-FFF2-40B4-BE49-F238E27FC236}">
                <a16:creationId xmlns:a16="http://schemas.microsoft.com/office/drawing/2014/main" id="{4B71FBE8-BC03-4BB5-A204-CE1172345ACA}"/>
              </a:ext>
            </a:extLst>
          </p:cNvPr>
          <p:cNvSpPr/>
          <p:nvPr/>
        </p:nvSpPr>
        <p:spPr>
          <a:xfrm>
            <a:off x="4024201" y="1919704"/>
            <a:ext cx="2707278" cy="2707278"/>
          </a:xfrm>
          <a:prstGeom prst="ellipse">
            <a:avLst/>
          </a:prstGeom>
          <a:solidFill>
            <a:srgbClr val="FFFF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Oval 187">
            <a:extLst>
              <a:ext uri="{FF2B5EF4-FFF2-40B4-BE49-F238E27FC236}">
                <a16:creationId xmlns:a16="http://schemas.microsoft.com/office/drawing/2014/main" id="{79DDABF3-959C-48B0-A700-0B915B826597}"/>
              </a:ext>
            </a:extLst>
          </p:cNvPr>
          <p:cNvSpPr/>
          <p:nvPr/>
        </p:nvSpPr>
        <p:spPr>
          <a:xfrm>
            <a:off x="4564199" y="2458882"/>
            <a:ext cx="1628922" cy="1628922"/>
          </a:xfrm>
          <a:prstGeom prst="ellipse">
            <a:avLst/>
          </a:pr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Oval 187">
            <a:extLst>
              <a:ext uri="{FF2B5EF4-FFF2-40B4-BE49-F238E27FC236}">
                <a16:creationId xmlns:a16="http://schemas.microsoft.com/office/drawing/2014/main" id="{35FAD16A-3F68-4527-A9D1-8552542E742B}"/>
              </a:ext>
            </a:extLst>
          </p:cNvPr>
          <p:cNvSpPr/>
          <p:nvPr/>
        </p:nvSpPr>
        <p:spPr>
          <a:xfrm>
            <a:off x="4863314" y="2758817"/>
            <a:ext cx="1029052" cy="1029052"/>
          </a:xfrm>
          <a:prstGeom prst="ellipse">
            <a:avLst/>
          </a:prstGeom>
          <a:solidFill>
            <a:srgbClr val="92D05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0000CC"/>
              </a:solidFill>
            </a:endParaRPr>
          </a:p>
        </p:txBody>
      </p:sp>
      <p:sp>
        <p:nvSpPr>
          <p:cNvPr id="2" name="標題 1">
            <a:extLst>
              <a:ext uri="{FF2B5EF4-FFF2-40B4-BE49-F238E27FC236}">
                <a16:creationId xmlns:a16="http://schemas.microsoft.com/office/drawing/2014/main" id="{F93DE5BC-68D1-4035-864E-2EDD2F32E831}"/>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Core Idea 2: Exploit the Monotonicity Property of Range Query Set</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2AF3951-C40A-45C7-9B38-A8818FC1C0F3}"/>
                  </a:ext>
                </a:extLst>
              </p:cNvPr>
              <p:cNvSpPr>
                <a:spLocks noGrp="1"/>
              </p:cNvSpPr>
              <p:nvPr>
                <p:ph idx="1"/>
              </p:nvPr>
            </p:nvSpPr>
            <p:spPr>
              <a:xfrm>
                <a:off x="838200" y="4790113"/>
                <a:ext cx="10515600" cy="1386849"/>
              </a:xfrm>
            </p:spPr>
            <p:txBody>
              <a:bodyPr/>
              <a:lstStyle/>
              <a:p>
                <a:r>
                  <a:rPr lang="en-US" altLang="zh-HK" dirty="0">
                    <a:latin typeface="Times New Roman" panose="02020603050405020304" pitchFamily="18" charset="0"/>
                    <a:cs typeface="Times New Roman" panose="02020603050405020304" pitchFamily="18" charset="0"/>
                  </a:rPr>
                  <a:t>Suppose that </a:t>
                </a:r>
                <a14:m>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1</m:t>
                        </m:r>
                      </m:sub>
                    </m:sSub>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2</m:t>
                        </m:r>
                      </m:sub>
                    </m:sSub>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oMath>
                </a14:m>
                <a:r>
                  <a:rPr lang="en-US" altLang="zh-HK" dirty="0">
                    <a:latin typeface="Times New Roman" panose="02020603050405020304" pitchFamily="18" charset="0"/>
                    <a:cs typeface="Times New Roman" panose="02020603050405020304" pitchFamily="18" charset="0"/>
                  </a:rPr>
                  <a:t>, we can conclude that</a:t>
                </a:r>
                <a:br>
                  <a:rPr lang="en-US" altLang="zh-HK" dirty="0">
                    <a:latin typeface="Times New Roman" panose="02020603050405020304" pitchFamily="18" charset="0"/>
                    <a:cs typeface="Times New Roman" panose="02020603050405020304" pitchFamily="18" charset="0"/>
                  </a:rPr>
                </a:br>
                <a14:m>
                  <m:oMath xmlns:m="http://schemas.openxmlformats.org/officeDocument/2006/math">
                    <m:sSubSup>
                      <m:sSubSupPr>
                        <m:ctrlPr>
                          <a:rPr lang="en-US" altLang="zh-HK" i="1">
                            <a:latin typeface="Cambria Math" panose="02040503050406030204" pitchFamily="18" charset="0"/>
                          </a:rPr>
                        </m:ctrlPr>
                      </m:sSubSupPr>
                      <m:e>
                        <m:r>
                          <a:rPr lang="en-US" altLang="zh-HK" i="1">
                            <a:latin typeface="Cambria Math" panose="02040503050406030204" pitchFamily="18" charset="0"/>
                          </a:rPr>
                          <m:t>𝑅</m:t>
                        </m:r>
                      </m:e>
                      <m:sub>
                        <m:r>
                          <a:rPr lang="en-US" altLang="zh-HK" b="1">
                            <a:latin typeface="Cambria Math" panose="02040503050406030204" pitchFamily="18" charset="0"/>
                          </a:rPr>
                          <m:t>𝐪</m:t>
                        </m:r>
                      </m:sub>
                      <m:sup>
                        <m:r>
                          <a:rPr lang="en-US" altLang="zh-HK" i="1">
                            <a:latin typeface="Cambria Math" panose="02040503050406030204" pitchFamily="18" charset="0"/>
                          </a:rPr>
                          <m:t>(</m:t>
                        </m:r>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1</m:t>
                            </m:r>
                          </m:sub>
                        </m:sSub>
                        <m:r>
                          <a:rPr lang="en-US" altLang="zh-HK" i="1">
                            <a:latin typeface="Cambria Math" panose="02040503050406030204" pitchFamily="18" charset="0"/>
                          </a:rPr>
                          <m:t>)</m:t>
                        </m:r>
                      </m:sup>
                    </m:sSubSup>
                    <m:r>
                      <a:rPr lang="en-US" altLang="zh-HK" i="1" smtClean="0">
                        <a:latin typeface="Cambria Math" panose="02040503050406030204" pitchFamily="18" charset="0"/>
                        <a:ea typeface="Cambria Math" panose="02040503050406030204" pitchFamily="18" charset="0"/>
                      </a:rPr>
                      <m:t>⊆</m:t>
                    </m:r>
                    <m:sSubSup>
                      <m:sSubSupPr>
                        <m:ctrlPr>
                          <a:rPr lang="en-US" altLang="zh-HK" i="1" smtClean="0">
                            <a:latin typeface="Cambria Math" panose="02040503050406030204" pitchFamily="18" charset="0"/>
                          </a:rPr>
                        </m:ctrlPr>
                      </m:sSubSupPr>
                      <m:e>
                        <m:r>
                          <a:rPr lang="en-US" altLang="zh-HK" i="1">
                            <a:latin typeface="Cambria Math" panose="02040503050406030204" pitchFamily="18" charset="0"/>
                          </a:rPr>
                          <m:t>𝑅</m:t>
                        </m:r>
                      </m:e>
                      <m:sub>
                        <m:r>
                          <a:rPr lang="en-US" altLang="zh-HK" b="1">
                            <a:latin typeface="Cambria Math" panose="02040503050406030204" pitchFamily="18" charset="0"/>
                          </a:rPr>
                          <m:t>𝐪</m:t>
                        </m:r>
                      </m:sub>
                      <m:sup>
                        <m:d>
                          <m:dPr>
                            <m:ctrlPr>
                              <a:rPr lang="en-US" altLang="zh-HK" b="0" i="1">
                                <a:latin typeface="Cambria Math" panose="02040503050406030204" pitchFamily="18" charset="0"/>
                                <a:cs typeface="Times New Roman" panose="02020603050405020304" pitchFamily="18" charset="0"/>
                              </a:rPr>
                            </m:ctrlPr>
                          </m:dPr>
                          <m:e>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2</m:t>
                                </m:r>
                              </m:sub>
                            </m:sSub>
                          </m:e>
                        </m:d>
                      </m:sup>
                    </m:sSubSup>
                    <m:r>
                      <a:rPr lang="en-US" altLang="zh-HK"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m:t>
                    </m:r>
                    <m:r>
                      <a:rPr lang="en-US" altLang="zh-HK" i="1" smtClean="0">
                        <a:latin typeface="Cambria Math" panose="02040503050406030204" pitchFamily="18" charset="0"/>
                        <a:ea typeface="Cambria Math" panose="02040503050406030204" pitchFamily="18" charset="0"/>
                      </a:rPr>
                      <m:t>⊆</m:t>
                    </m:r>
                    <m:sSubSup>
                      <m:sSubSupPr>
                        <m:ctrlPr>
                          <a:rPr lang="en-US" altLang="zh-HK" i="1" smtClean="0">
                            <a:latin typeface="Cambria Math" panose="02040503050406030204" pitchFamily="18" charset="0"/>
                          </a:rPr>
                        </m:ctrlPr>
                      </m:sSubSupPr>
                      <m:e>
                        <m:r>
                          <a:rPr lang="en-US" altLang="zh-HK" i="1">
                            <a:latin typeface="Cambria Math" panose="02040503050406030204" pitchFamily="18" charset="0"/>
                          </a:rPr>
                          <m:t>𝑅</m:t>
                        </m:r>
                      </m:e>
                      <m:sub>
                        <m:r>
                          <a:rPr lang="en-US" altLang="zh-HK" b="1">
                            <a:latin typeface="Cambria Math" panose="02040503050406030204" pitchFamily="18" charset="0"/>
                          </a:rPr>
                          <m:t>𝐪</m:t>
                        </m:r>
                      </m:sub>
                      <m:sup>
                        <m:d>
                          <m:dPr>
                            <m:ctrlPr>
                              <a:rPr lang="en-US" altLang="zh-HK" b="0" i="1">
                                <a:latin typeface="Cambria Math" panose="02040503050406030204" pitchFamily="18" charset="0"/>
                                <a:cs typeface="Times New Roman" panose="02020603050405020304" pitchFamily="18" charset="0"/>
                              </a:rPr>
                            </m:ctrlPr>
                          </m:dPr>
                          <m:e>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e>
                        </m:d>
                      </m:sup>
                    </m:sSubSup>
                  </m:oMath>
                </a14:m>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A2AF3951-C40A-45C7-9B38-A8818FC1C0F3}"/>
                  </a:ext>
                </a:extLst>
              </p:cNvPr>
              <p:cNvSpPr>
                <a:spLocks noGrp="1" noRot="1" noChangeAspect="1" noMove="1" noResize="1" noEditPoints="1" noAdjustHandles="1" noChangeArrowheads="1" noChangeShapeType="1" noTextEdit="1"/>
              </p:cNvSpPr>
              <p:nvPr>
                <p:ph idx="1"/>
              </p:nvPr>
            </p:nvSpPr>
            <p:spPr>
              <a:xfrm>
                <a:off x="838200" y="4790113"/>
                <a:ext cx="10515600" cy="1386849"/>
              </a:xfrm>
              <a:blipFill>
                <a:blip r:embed="rId2"/>
                <a:stretch>
                  <a:fillRect l="-1043" t="-7930"/>
                </a:stretch>
              </a:blipFill>
            </p:spPr>
            <p:txBody>
              <a:bodyPr/>
              <a:lstStyle/>
              <a:p>
                <a:r>
                  <a:rPr lang="zh-HK" altLang="en-US">
                    <a:noFill/>
                  </a:rPr>
                  <a:t> </a:t>
                </a:r>
              </a:p>
            </p:txBody>
          </p:sp>
        </mc:Fallback>
      </mc:AlternateContent>
      <p:sp>
        <p:nvSpPr>
          <p:cNvPr id="7" name="Oval 193">
            <a:extLst>
              <a:ext uri="{FF2B5EF4-FFF2-40B4-BE49-F238E27FC236}">
                <a16:creationId xmlns:a16="http://schemas.microsoft.com/office/drawing/2014/main" id="{69D946FF-37AC-4F65-93BB-F31B395F8C1A}"/>
              </a:ext>
            </a:extLst>
          </p:cNvPr>
          <p:cNvSpPr/>
          <p:nvPr/>
        </p:nvSpPr>
        <p:spPr>
          <a:xfrm flipH="1">
            <a:off x="5267716" y="289233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97">
            <a:extLst>
              <a:ext uri="{FF2B5EF4-FFF2-40B4-BE49-F238E27FC236}">
                <a16:creationId xmlns:a16="http://schemas.microsoft.com/office/drawing/2014/main" id="{D38168B8-DBB0-41B2-9D4E-D9FF8C4DE4EC}"/>
              </a:ext>
            </a:extLst>
          </p:cNvPr>
          <p:cNvSpPr/>
          <p:nvPr/>
        </p:nvSpPr>
        <p:spPr>
          <a:xfrm flipH="1">
            <a:off x="5353107" y="260456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209">
            <a:extLst>
              <a:ext uri="{FF2B5EF4-FFF2-40B4-BE49-F238E27FC236}">
                <a16:creationId xmlns:a16="http://schemas.microsoft.com/office/drawing/2014/main" id="{5ACB02B9-02D2-457B-97F0-1BB6B7BA5939}"/>
              </a:ext>
            </a:extLst>
          </p:cNvPr>
          <p:cNvSpPr/>
          <p:nvPr/>
        </p:nvSpPr>
        <p:spPr>
          <a:xfrm flipH="1">
            <a:off x="5885457" y="223546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3" name="Straight Connector 214">
            <a:extLst>
              <a:ext uri="{FF2B5EF4-FFF2-40B4-BE49-F238E27FC236}">
                <a16:creationId xmlns:a16="http://schemas.microsoft.com/office/drawing/2014/main" id="{08F5970D-4211-4E37-A2DC-B7129FB2DC5F}"/>
              </a:ext>
            </a:extLst>
          </p:cNvPr>
          <p:cNvCxnSpPr>
            <a:cxnSpLocks/>
          </p:cNvCxnSpPr>
          <p:nvPr/>
        </p:nvCxnSpPr>
        <p:spPr>
          <a:xfrm flipH="1" flipV="1">
            <a:off x="4087339" y="2946650"/>
            <a:ext cx="1281069" cy="33245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18">
                <a:extLst>
                  <a:ext uri="{FF2B5EF4-FFF2-40B4-BE49-F238E27FC236}">
                    <a16:creationId xmlns:a16="http://schemas.microsoft.com/office/drawing/2014/main" id="{A529294F-9693-49EA-8A77-1A19CB90F70B}"/>
                  </a:ext>
                </a:extLst>
              </p:cNvPr>
              <p:cNvSpPr txBox="1"/>
              <p:nvPr/>
            </p:nvSpPr>
            <p:spPr>
              <a:xfrm rot="823024">
                <a:off x="4149575" y="2660809"/>
                <a:ext cx="254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oMath>
                  </m:oMathPara>
                </a14:m>
                <a:endParaRPr lang="zh-HK" altLang="en-US" dirty="0">
                  <a:latin typeface="Times New Roman" panose="02020603050405020304" pitchFamily="18" charset="0"/>
                  <a:cs typeface="Times New Roman" panose="02020603050405020304" pitchFamily="18" charset="0"/>
                </a:endParaRPr>
              </a:p>
            </p:txBody>
          </p:sp>
        </mc:Choice>
        <mc:Fallback xmlns="">
          <p:sp>
            <p:nvSpPr>
              <p:cNvPr id="25" name="TextBox 218">
                <a:extLst>
                  <a:ext uri="{FF2B5EF4-FFF2-40B4-BE49-F238E27FC236}">
                    <a16:creationId xmlns:a16="http://schemas.microsoft.com/office/drawing/2014/main" id="{A529294F-9693-49EA-8A77-1A19CB90F70B}"/>
                  </a:ext>
                </a:extLst>
              </p:cNvPr>
              <p:cNvSpPr txBox="1">
                <a:spLocks noRot="1" noChangeAspect="1" noMove="1" noResize="1" noEditPoints="1" noAdjustHandles="1" noChangeArrowheads="1" noChangeShapeType="1" noTextEdit="1"/>
              </p:cNvSpPr>
              <p:nvPr/>
            </p:nvSpPr>
            <p:spPr>
              <a:xfrm rot="823024">
                <a:off x="4149575" y="2660809"/>
                <a:ext cx="254016" cy="369332"/>
              </a:xfrm>
              <a:prstGeom prst="rect">
                <a:avLst/>
              </a:prstGeom>
              <a:blipFill>
                <a:blip r:embed="rId3"/>
                <a:stretch>
                  <a:fillRect r="-16364" b="-4286"/>
                </a:stretch>
              </a:blipFill>
            </p:spPr>
            <p:txBody>
              <a:bodyPr/>
              <a:lstStyle/>
              <a:p>
                <a:r>
                  <a:rPr lang="zh-HK" altLang="en-US">
                    <a:noFill/>
                  </a:rPr>
                  <a:t> </a:t>
                </a:r>
              </a:p>
            </p:txBody>
          </p:sp>
        </mc:Fallback>
      </mc:AlternateContent>
      <p:cxnSp>
        <p:nvCxnSpPr>
          <p:cNvPr id="31" name="Straight Connector 214">
            <a:extLst>
              <a:ext uri="{FF2B5EF4-FFF2-40B4-BE49-F238E27FC236}">
                <a16:creationId xmlns:a16="http://schemas.microsoft.com/office/drawing/2014/main" id="{00CD3D2E-5D66-46A5-A9F9-42746F54E24D}"/>
              </a:ext>
            </a:extLst>
          </p:cNvPr>
          <p:cNvCxnSpPr>
            <a:cxnSpLocks/>
            <a:stCxn id="30" idx="3"/>
          </p:cNvCxnSpPr>
          <p:nvPr/>
        </p:nvCxnSpPr>
        <p:spPr>
          <a:xfrm flipV="1">
            <a:off x="5014015" y="3283158"/>
            <a:ext cx="363826" cy="35401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218">
                <a:extLst>
                  <a:ext uri="{FF2B5EF4-FFF2-40B4-BE49-F238E27FC236}">
                    <a16:creationId xmlns:a16="http://schemas.microsoft.com/office/drawing/2014/main" id="{6C14FA91-B428-4526-B838-D441325BB317}"/>
                  </a:ext>
                </a:extLst>
              </p:cNvPr>
              <p:cNvSpPr txBox="1"/>
              <p:nvPr/>
            </p:nvSpPr>
            <p:spPr>
              <a:xfrm rot="18893975">
                <a:off x="4838671" y="3165073"/>
                <a:ext cx="4435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1</m:t>
                          </m:r>
                        </m:sub>
                      </m:sSub>
                    </m:oMath>
                  </m:oMathPara>
                </a14:m>
                <a:endParaRPr lang="zh-HK" altLang="en-US" dirty="0">
                  <a:latin typeface="Times New Roman" panose="02020603050405020304" pitchFamily="18" charset="0"/>
                  <a:cs typeface="Times New Roman" panose="02020603050405020304" pitchFamily="18" charset="0"/>
                </a:endParaRPr>
              </a:p>
            </p:txBody>
          </p:sp>
        </mc:Choice>
        <mc:Fallback xmlns="">
          <p:sp>
            <p:nvSpPr>
              <p:cNvPr id="39" name="TextBox 218">
                <a:extLst>
                  <a:ext uri="{FF2B5EF4-FFF2-40B4-BE49-F238E27FC236}">
                    <a16:creationId xmlns:a16="http://schemas.microsoft.com/office/drawing/2014/main" id="{6C14FA91-B428-4526-B838-D441325BB317}"/>
                  </a:ext>
                </a:extLst>
              </p:cNvPr>
              <p:cNvSpPr txBox="1">
                <a:spLocks noRot="1" noChangeAspect="1" noMove="1" noResize="1" noEditPoints="1" noAdjustHandles="1" noChangeArrowheads="1" noChangeShapeType="1" noTextEdit="1"/>
              </p:cNvSpPr>
              <p:nvPr/>
            </p:nvSpPr>
            <p:spPr>
              <a:xfrm rot="18893975">
                <a:off x="4838671" y="3165073"/>
                <a:ext cx="443514" cy="369332"/>
              </a:xfrm>
              <a:prstGeom prst="rect">
                <a:avLst/>
              </a:prstGeom>
              <a:blipFill>
                <a:blip r:embed="rId4"/>
                <a:stretch>
                  <a:fillRect/>
                </a:stretch>
              </a:blipFill>
            </p:spPr>
            <p:txBody>
              <a:bodyPr/>
              <a:lstStyle/>
              <a:p>
                <a:r>
                  <a:rPr lang="zh-HK" altLang="en-US">
                    <a:noFill/>
                  </a:rPr>
                  <a:t> </a:t>
                </a:r>
              </a:p>
            </p:txBody>
          </p:sp>
        </mc:Fallback>
      </mc:AlternateContent>
      <p:cxnSp>
        <p:nvCxnSpPr>
          <p:cNvPr id="41" name="Straight Connector 214">
            <a:extLst>
              <a:ext uri="{FF2B5EF4-FFF2-40B4-BE49-F238E27FC236}">
                <a16:creationId xmlns:a16="http://schemas.microsoft.com/office/drawing/2014/main" id="{2EB436CD-4AEC-4E88-B717-C0F112BD3F9C}"/>
              </a:ext>
            </a:extLst>
          </p:cNvPr>
          <p:cNvCxnSpPr>
            <a:cxnSpLocks/>
          </p:cNvCxnSpPr>
          <p:nvPr/>
        </p:nvCxnSpPr>
        <p:spPr>
          <a:xfrm flipH="1">
            <a:off x="5362485" y="2983223"/>
            <a:ext cx="791856" cy="30052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17">
            <a:extLst>
              <a:ext uri="{FF2B5EF4-FFF2-40B4-BE49-F238E27FC236}">
                <a16:creationId xmlns:a16="http://schemas.microsoft.com/office/drawing/2014/main" id="{E0316B74-D716-4361-A7C4-139CD8E7E48C}"/>
              </a:ext>
            </a:extLst>
          </p:cNvPr>
          <p:cNvSpPr/>
          <p:nvPr/>
        </p:nvSpPr>
        <p:spPr>
          <a:xfrm>
            <a:off x="5319602" y="3219172"/>
            <a:ext cx="116476" cy="10834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4" name="TextBox 1">
            <a:extLst>
              <a:ext uri="{FF2B5EF4-FFF2-40B4-BE49-F238E27FC236}">
                <a16:creationId xmlns:a16="http://schemas.microsoft.com/office/drawing/2014/main" id="{B424D234-5565-4699-85FB-DC53A589507D}"/>
              </a:ext>
            </a:extLst>
          </p:cNvPr>
          <p:cNvSpPr txBox="1"/>
          <p:nvPr/>
        </p:nvSpPr>
        <p:spPr>
          <a:xfrm>
            <a:off x="5229487" y="3219172"/>
            <a:ext cx="312906"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q</a:t>
            </a:r>
            <a:endParaRPr lang="zh-HK"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TextBox 218">
                <a:extLst>
                  <a:ext uri="{FF2B5EF4-FFF2-40B4-BE49-F238E27FC236}">
                    <a16:creationId xmlns:a16="http://schemas.microsoft.com/office/drawing/2014/main" id="{C6E87BD9-BB05-4643-8549-ADD79CE3E39D}"/>
                  </a:ext>
                </a:extLst>
              </p:cNvPr>
              <p:cNvSpPr txBox="1"/>
              <p:nvPr/>
            </p:nvSpPr>
            <p:spPr>
              <a:xfrm rot="20347018">
                <a:off x="5713734" y="2716091"/>
                <a:ext cx="4435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2</m:t>
                          </m:r>
                        </m:sub>
                      </m:sSub>
                    </m:oMath>
                  </m:oMathPara>
                </a14:m>
                <a:endParaRPr lang="zh-HK" altLang="en-US" dirty="0">
                  <a:latin typeface="Times New Roman" panose="02020603050405020304" pitchFamily="18" charset="0"/>
                  <a:cs typeface="Times New Roman" panose="02020603050405020304" pitchFamily="18" charset="0"/>
                </a:endParaRPr>
              </a:p>
            </p:txBody>
          </p:sp>
        </mc:Choice>
        <mc:Fallback xmlns="">
          <p:sp>
            <p:nvSpPr>
              <p:cNvPr id="45" name="TextBox 218">
                <a:extLst>
                  <a:ext uri="{FF2B5EF4-FFF2-40B4-BE49-F238E27FC236}">
                    <a16:creationId xmlns:a16="http://schemas.microsoft.com/office/drawing/2014/main" id="{C6E87BD9-BB05-4643-8549-ADD79CE3E39D}"/>
                  </a:ext>
                </a:extLst>
              </p:cNvPr>
              <p:cNvSpPr txBox="1">
                <a:spLocks noRot="1" noChangeAspect="1" noMove="1" noResize="1" noEditPoints="1" noAdjustHandles="1" noChangeArrowheads="1" noChangeShapeType="1" noTextEdit="1"/>
              </p:cNvSpPr>
              <p:nvPr/>
            </p:nvSpPr>
            <p:spPr>
              <a:xfrm rot="20347018">
                <a:off x="5713734" y="2716091"/>
                <a:ext cx="443514" cy="369332"/>
              </a:xfrm>
              <a:prstGeom prst="rect">
                <a:avLst/>
              </a:prstGeom>
              <a:blipFill>
                <a:blip r:embed="rId5"/>
                <a:stretch>
                  <a:fillRect/>
                </a:stretch>
              </a:blipFill>
            </p:spPr>
            <p:txBody>
              <a:bodyPr/>
              <a:lstStyle/>
              <a:p>
                <a:r>
                  <a:rPr lang="zh-HK" altLang="en-US">
                    <a:noFill/>
                  </a:rPr>
                  <a:t> </a:t>
                </a:r>
              </a:p>
            </p:txBody>
          </p:sp>
        </mc:Fallback>
      </mc:AlternateContent>
      <p:sp>
        <p:nvSpPr>
          <p:cNvPr id="46" name="文字方塊 45">
            <a:extLst>
              <a:ext uri="{FF2B5EF4-FFF2-40B4-BE49-F238E27FC236}">
                <a16:creationId xmlns:a16="http://schemas.microsoft.com/office/drawing/2014/main" id="{E9370802-F959-40A7-BC45-35FC98B59A71}"/>
              </a:ext>
            </a:extLst>
          </p:cNvPr>
          <p:cNvSpPr txBox="1"/>
          <p:nvPr/>
        </p:nvSpPr>
        <p:spPr>
          <a:xfrm rot="19242007">
            <a:off x="5854536" y="2187934"/>
            <a:ext cx="543739" cy="523220"/>
          </a:xfrm>
          <a:prstGeom prst="rect">
            <a:avLst/>
          </a:prstGeom>
          <a:noFill/>
        </p:spPr>
        <p:txBody>
          <a:bodyPr wrap="none" rtlCol="0">
            <a:spAutoFit/>
          </a:bodyPr>
          <a:lstStyle/>
          <a:p>
            <a:r>
              <a:rPr lang="en-US" altLang="zh-HK" sz="2800" b="1" dirty="0">
                <a:latin typeface="Times New Roman" panose="02020603050405020304" pitchFamily="18" charset="0"/>
                <a:cs typeface="Times New Roman" panose="02020603050405020304" pitchFamily="18" charset="0"/>
              </a:rPr>
              <a:t>…</a:t>
            </a:r>
            <a:endParaRPr lang="zh-HK" altLang="en-US" sz="2800" b="1" dirty="0">
              <a:latin typeface="Times New Roman" panose="02020603050405020304" pitchFamily="18" charset="0"/>
              <a:cs typeface="Times New Roman" panose="02020603050405020304" pitchFamily="18" charset="0"/>
            </a:endParaRPr>
          </a:p>
        </p:txBody>
      </p:sp>
      <p:sp>
        <p:nvSpPr>
          <p:cNvPr id="50" name="文字方塊 49">
            <a:extLst>
              <a:ext uri="{FF2B5EF4-FFF2-40B4-BE49-F238E27FC236}">
                <a16:creationId xmlns:a16="http://schemas.microsoft.com/office/drawing/2014/main" id="{7C6070C0-27C0-41CD-A376-A2971007AF9C}"/>
              </a:ext>
            </a:extLst>
          </p:cNvPr>
          <p:cNvSpPr txBox="1"/>
          <p:nvPr/>
        </p:nvSpPr>
        <p:spPr>
          <a:xfrm rot="19242007">
            <a:off x="4213384" y="3614684"/>
            <a:ext cx="543739" cy="523220"/>
          </a:xfrm>
          <a:prstGeom prst="rect">
            <a:avLst/>
          </a:prstGeom>
          <a:noFill/>
        </p:spPr>
        <p:txBody>
          <a:bodyPr wrap="none" rtlCol="0">
            <a:spAutoFit/>
          </a:bodyPr>
          <a:lstStyle/>
          <a:p>
            <a:r>
              <a:rPr lang="en-US" altLang="zh-HK" sz="2800" b="1" dirty="0">
                <a:latin typeface="Times New Roman" panose="02020603050405020304" pitchFamily="18" charset="0"/>
                <a:cs typeface="Times New Roman" panose="02020603050405020304" pitchFamily="18" charset="0"/>
              </a:rPr>
              <a:t>…</a:t>
            </a:r>
            <a:endParaRPr lang="zh-HK" altLang="en-US" sz="2800" b="1" dirty="0">
              <a:latin typeface="Times New Roman" panose="02020603050405020304" pitchFamily="18" charset="0"/>
              <a:cs typeface="Times New Roman" panose="02020603050405020304" pitchFamily="18" charset="0"/>
            </a:endParaRPr>
          </a:p>
        </p:txBody>
      </p:sp>
      <p:sp>
        <p:nvSpPr>
          <p:cNvPr id="51" name="文字方塊 50">
            <a:extLst>
              <a:ext uri="{FF2B5EF4-FFF2-40B4-BE49-F238E27FC236}">
                <a16:creationId xmlns:a16="http://schemas.microsoft.com/office/drawing/2014/main" id="{FDE702EF-B7C7-4D48-9FEC-951C9E3DA435}"/>
              </a:ext>
            </a:extLst>
          </p:cNvPr>
          <p:cNvSpPr txBox="1"/>
          <p:nvPr/>
        </p:nvSpPr>
        <p:spPr>
          <a:xfrm rot="2625991">
            <a:off x="6011436" y="3657884"/>
            <a:ext cx="543739" cy="523220"/>
          </a:xfrm>
          <a:prstGeom prst="rect">
            <a:avLst/>
          </a:prstGeom>
          <a:noFill/>
        </p:spPr>
        <p:txBody>
          <a:bodyPr wrap="none" rtlCol="0">
            <a:spAutoFit/>
          </a:bodyPr>
          <a:lstStyle/>
          <a:p>
            <a:r>
              <a:rPr lang="en-US" altLang="zh-HK" sz="2800" b="1" dirty="0">
                <a:latin typeface="Times New Roman" panose="02020603050405020304" pitchFamily="18" charset="0"/>
                <a:cs typeface="Times New Roman" panose="02020603050405020304" pitchFamily="18" charset="0"/>
              </a:rPr>
              <a:t>…</a:t>
            </a:r>
            <a:endParaRPr lang="zh-HK" altLang="en-US" sz="2800" b="1" dirty="0">
              <a:latin typeface="Times New Roman" panose="02020603050405020304" pitchFamily="18" charset="0"/>
              <a:cs typeface="Times New Roman" panose="02020603050405020304" pitchFamily="18" charset="0"/>
            </a:endParaRPr>
          </a:p>
        </p:txBody>
      </p:sp>
      <p:sp>
        <p:nvSpPr>
          <p:cNvPr id="52" name="文字方塊 51">
            <a:extLst>
              <a:ext uri="{FF2B5EF4-FFF2-40B4-BE49-F238E27FC236}">
                <a16:creationId xmlns:a16="http://schemas.microsoft.com/office/drawing/2014/main" id="{981C0E9A-0ECF-4289-B0D6-8A07324DA104}"/>
              </a:ext>
            </a:extLst>
          </p:cNvPr>
          <p:cNvSpPr txBox="1"/>
          <p:nvPr/>
        </p:nvSpPr>
        <p:spPr>
          <a:xfrm rot="2625991">
            <a:off x="4367900" y="2220624"/>
            <a:ext cx="543739" cy="523220"/>
          </a:xfrm>
          <a:prstGeom prst="rect">
            <a:avLst/>
          </a:prstGeom>
          <a:noFill/>
        </p:spPr>
        <p:txBody>
          <a:bodyPr wrap="none" rtlCol="0">
            <a:spAutoFit/>
          </a:bodyPr>
          <a:lstStyle/>
          <a:p>
            <a:r>
              <a:rPr lang="en-US" altLang="zh-HK" sz="2800" b="1" dirty="0">
                <a:latin typeface="Times New Roman" panose="02020603050405020304" pitchFamily="18" charset="0"/>
                <a:cs typeface="Times New Roman" panose="02020603050405020304" pitchFamily="18" charset="0"/>
              </a:rPr>
              <a:t>…</a:t>
            </a:r>
            <a:endParaRPr lang="zh-HK" altLang="en-US" sz="2800" b="1" dirty="0">
              <a:latin typeface="Times New Roman" panose="02020603050405020304" pitchFamily="18" charset="0"/>
              <a:cs typeface="Times New Roman" panose="02020603050405020304" pitchFamily="18" charset="0"/>
            </a:endParaRPr>
          </a:p>
        </p:txBody>
      </p:sp>
      <p:sp>
        <p:nvSpPr>
          <p:cNvPr id="53" name="Oval 193">
            <a:extLst>
              <a:ext uri="{FF2B5EF4-FFF2-40B4-BE49-F238E27FC236}">
                <a16:creationId xmlns:a16="http://schemas.microsoft.com/office/drawing/2014/main" id="{E9A1D769-0B60-4AC3-8DF0-5967529964E0}"/>
              </a:ext>
            </a:extLst>
          </p:cNvPr>
          <p:cNvSpPr/>
          <p:nvPr/>
        </p:nvSpPr>
        <p:spPr>
          <a:xfrm flipH="1">
            <a:off x="5420116" y="304473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4" name="Oval 193">
            <a:extLst>
              <a:ext uri="{FF2B5EF4-FFF2-40B4-BE49-F238E27FC236}">
                <a16:creationId xmlns:a16="http://schemas.microsoft.com/office/drawing/2014/main" id="{3C65DC74-520A-4C6B-8C17-721572235D9E}"/>
              </a:ext>
            </a:extLst>
          </p:cNvPr>
          <p:cNvSpPr/>
          <p:nvPr/>
        </p:nvSpPr>
        <p:spPr>
          <a:xfrm flipH="1">
            <a:off x="5532037" y="348687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5" name="Oval 193">
            <a:extLst>
              <a:ext uri="{FF2B5EF4-FFF2-40B4-BE49-F238E27FC236}">
                <a16:creationId xmlns:a16="http://schemas.microsoft.com/office/drawing/2014/main" id="{6E755C1C-BA15-4B9E-9313-3B0487262221}"/>
              </a:ext>
            </a:extLst>
          </p:cNvPr>
          <p:cNvSpPr/>
          <p:nvPr/>
        </p:nvSpPr>
        <p:spPr>
          <a:xfrm flipH="1">
            <a:off x="5842545" y="360546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6" name="Oval 193">
            <a:extLst>
              <a:ext uri="{FF2B5EF4-FFF2-40B4-BE49-F238E27FC236}">
                <a16:creationId xmlns:a16="http://schemas.microsoft.com/office/drawing/2014/main" id="{540BD91D-48E7-468B-AE84-94F3616BE2EF}"/>
              </a:ext>
            </a:extLst>
          </p:cNvPr>
          <p:cNvSpPr/>
          <p:nvPr/>
        </p:nvSpPr>
        <p:spPr>
          <a:xfrm flipH="1">
            <a:off x="5299362" y="393950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7" name="Oval 193">
            <a:extLst>
              <a:ext uri="{FF2B5EF4-FFF2-40B4-BE49-F238E27FC236}">
                <a16:creationId xmlns:a16="http://schemas.microsoft.com/office/drawing/2014/main" id="{37055CE6-5A68-4DBA-AC07-D2754FCA0AB9}"/>
              </a:ext>
            </a:extLst>
          </p:cNvPr>
          <p:cNvSpPr/>
          <p:nvPr/>
        </p:nvSpPr>
        <p:spPr>
          <a:xfrm flipH="1">
            <a:off x="4808088" y="366445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8" name="Oval 193">
            <a:extLst>
              <a:ext uri="{FF2B5EF4-FFF2-40B4-BE49-F238E27FC236}">
                <a16:creationId xmlns:a16="http://schemas.microsoft.com/office/drawing/2014/main" id="{8D9AD739-52D5-489F-87DB-8D7DFB916BEE}"/>
              </a:ext>
            </a:extLst>
          </p:cNvPr>
          <p:cNvSpPr/>
          <p:nvPr/>
        </p:nvSpPr>
        <p:spPr>
          <a:xfrm flipH="1">
            <a:off x="4808088" y="2850772"/>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9" name="Oval 193">
            <a:extLst>
              <a:ext uri="{FF2B5EF4-FFF2-40B4-BE49-F238E27FC236}">
                <a16:creationId xmlns:a16="http://schemas.microsoft.com/office/drawing/2014/main" id="{81A270E3-2E64-4469-B2FD-95207A159AA0}"/>
              </a:ext>
            </a:extLst>
          </p:cNvPr>
          <p:cNvSpPr/>
          <p:nvPr/>
        </p:nvSpPr>
        <p:spPr>
          <a:xfrm flipH="1">
            <a:off x="5059127" y="258331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0" name="Oval 193">
            <a:extLst>
              <a:ext uri="{FF2B5EF4-FFF2-40B4-BE49-F238E27FC236}">
                <a16:creationId xmlns:a16="http://schemas.microsoft.com/office/drawing/2014/main" id="{EEE5CE9D-4F39-4D37-9417-640E46B223F2}"/>
              </a:ext>
            </a:extLst>
          </p:cNvPr>
          <p:cNvSpPr/>
          <p:nvPr/>
        </p:nvSpPr>
        <p:spPr>
          <a:xfrm flipH="1">
            <a:off x="5656487" y="381030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1" name="Oval 193">
            <a:extLst>
              <a:ext uri="{FF2B5EF4-FFF2-40B4-BE49-F238E27FC236}">
                <a16:creationId xmlns:a16="http://schemas.microsoft.com/office/drawing/2014/main" id="{40C363CC-18D2-4758-9A1A-C3A3AFC0ADA8}"/>
              </a:ext>
            </a:extLst>
          </p:cNvPr>
          <p:cNvSpPr/>
          <p:nvPr/>
        </p:nvSpPr>
        <p:spPr>
          <a:xfrm flipH="1">
            <a:off x="5781248" y="422093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2" name="Oval 193">
            <a:extLst>
              <a:ext uri="{FF2B5EF4-FFF2-40B4-BE49-F238E27FC236}">
                <a16:creationId xmlns:a16="http://schemas.microsoft.com/office/drawing/2014/main" id="{83334CA0-A880-4668-858F-A283A9C4FD59}"/>
              </a:ext>
            </a:extLst>
          </p:cNvPr>
          <p:cNvSpPr/>
          <p:nvPr/>
        </p:nvSpPr>
        <p:spPr>
          <a:xfrm flipH="1">
            <a:off x="6295093" y="361650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3" name="Oval 193">
            <a:extLst>
              <a:ext uri="{FF2B5EF4-FFF2-40B4-BE49-F238E27FC236}">
                <a16:creationId xmlns:a16="http://schemas.microsoft.com/office/drawing/2014/main" id="{75EE7B39-861D-4E29-8B2F-535ED4D6915F}"/>
              </a:ext>
            </a:extLst>
          </p:cNvPr>
          <p:cNvSpPr/>
          <p:nvPr/>
        </p:nvSpPr>
        <p:spPr>
          <a:xfrm flipH="1">
            <a:off x="6438782" y="285529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Oval 209">
            <a:extLst>
              <a:ext uri="{FF2B5EF4-FFF2-40B4-BE49-F238E27FC236}">
                <a16:creationId xmlns:a16="http://schemas.microsoft.com/office/drawing/2014/main" id="{461F9169-4D39-44B3-BEB2-C5C4F3DCBE7D}"/>
              </a:ext>
            </a:extLst>
          </p:cNvPr>
          <p:cNvSpPr/>
          <p:nvPr/>
        </p:nvSpPr>
        <p:spPr>
          <a:xfrm flipH="1">
            <a:off x="5758413" y="238830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5" name="Oval 209">
            <a:extLst>
              <a:ext uri="{FF2B5EF4-FFF2-40B4-BE49-F238E27FC236}">
                <a16:creationId xmlns:a16="http://schemas.microsoft.com/office/drawing/2014/main" id="{D7685B79-11F2-442E-9689-A591EA85689C}"/>
              </a:ext>
            </a:extLst>
          </p:cNvPr>
          <p:cNvSpPr/>
          <p:nvPr/>
        </p:nvSpPr>
        <p:spPr>
          <a:xfrm flipH="1">
            <a:off x="5349390" y="228135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6" name="Oval 209">
            <a:extLst>
              <a:ext uri="{FF2B5EF4-FFF2-40B4-BE49-F238E27FC236}">
                <a16:creationId xmlns:a16="http://schemas.microsoft.com/office/drawing/2014/main" id="{B4CDAB31-E19A-47B6-8D84-D23309D4EA83}"/>
              </a:ext>
            </a:extLst>
          </p:cNvPr>
          <p:cNvSpPr/>
          <p:nvPr/>
        </p:nvSpPr>
        <p:spPr>
          <a:xfrm flipH="1">
            <a:off x="4258384" y="331226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7" name="Oval 209">
            <a:extLst>
              <a:ext uri="{FF2B5EF4-FFF2-40B4-BE49-F238E27FC236}">
                <a16:creationId xmlns:a16="http://schemas.microsoft.com/office/drawing/2014/main" id="{0AA7263B-4BC2-488E-A15F-59FB75F1B8A2}"/>
              </a:ext>
            </a:extLst>
          </p:cNvPr>
          <p:cNvSpPr/>
          <p:nvPr/>
        </p:nvSpPr>
        <p:spPr>
          <a:xfrm flipH="1">
            <a:off x="4402680" y="351506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8" name="Oval 209">
            <a:extLst>
              <a:ext uri="{FF2B5EF4-FFF2-40B4-BE49-F238E27FC236}">
                <a16:creationId xmlns:a16="http://schemas.microsoft.com/office/drawing/2014/main" id="{FCA51D21-0A2B-4E70-B3A1-273F9F2F65D8}"/>
              </a:ext>
            </a:extLst>
          </p:cNvPr>
          <p:cNvSpPr/>
          <p:nvPr/>
        </p:nvSpPr>
        <p:spPr>
          <a:xfrm flipH="1">
            <a:off x="4749008" y="407842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Oval 209">
            <a:extLst>
              <a:ext uri="{FF2B5EF4-FFF2-40B4-BE49-F238E27FC236}">
                <a16:creationId xmlns:a16="http://schemas.microsoft.com/office/drawing/2014/main" id="{01DB5DA3-35E6-4682-A95F-AC7FD8E41010}"/>
              </a:ext>
            </a:extLst>
          </p:cNvPr>
          <p:cNvSpPr/>
          <p:nvPr/>
        </p:nvSpPr>
        <p:spPr>
          <a:xfrm flipH="1">
            <a:off x="5151037" y="432375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0" name="Oval 209">
            <a:extLst>
              <a:ext uri="{FF2B5EF4-FFF2-40B4-BE49-F238E27FC236}">
                <a16:creationId xmlns:a16="http://schemas.microsoft.com/office/drawing/2014/main" id="{72E0A90A-0A91-4D92-BB6B-C674785C435D}"/>
              </a:ext>
            </a:extLst>
          </p:cNvPr>
          <p:cNvSpPr/>
          <p:nvPr/>
        </p:nvSpPr>
        <p:spPr>
          <a:xfrm flipH="1">
            <a:off x="4773089" y="229575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1" name="Oval 209">
            <a:extLst>
              <a:ext uri="{FF2B5EF4-FFF2-40B4-BE49-F238E27FC236}">
                <a16:creationId xmlns:a16="http://schemas.microsoft.com/office/drawing/2014/main" id="{AE993327-D1CD-43FB-9EAE-415CC09F2F6F}"/>
              </a:ext>
            </a:extLst>
          </p:cNvPr>
          <p:cNvSpPr/>
          <p:nvPr/>
        </p:nvSpPr>
        <p:spPr>
          <a:xfrm flipH="1">
            <a:off x="5086418" y="204534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2" name="Oval 209">
            <a:extLst>
              <a:ext uri="{FF2B5EF4-FFF2-40B4-BE49-F238E27FC236}">
                <a16:creationId xmlns:a16="http://schemas.microsoft.com/office/drawing/2014/main" id="{58D11AFD-A68B-4BAA-9310-09576BDCBAFF}"/>
              </a:ext>
            </a:extLst>
          </p:cNvPr>
          <p:cNvSpPr/>
          <p:nvPr/>
        </p:nvSpPr>
        <p:spPr>
          <a:xfrm flipH="1">
            <a:off x="6313562" y="328315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3" name="Oval 209">
            <a:extLst>
              <a:ext uri="{FF2B5EF4-FFF2-40B4-BE49-F238E27FC236}">
                <a16:creationId xmlns:a16="http://schemas.microsoft.com/office/drawing/2014/main" id="{0BD38705-A96C-4491-8BB5-6AD2300D2873}"/>
              </a:ext>
            </a:extLst>
          </p:cNvPr>
          <p:cNvSpPr/>
          <p:nvPr/>
        </p:nvSpPr>
        <p:spPr>
          <a:xfrm flipH="1">
            <a:off x="6265157" y="299633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4" name="Oval 209">
            <a:extLst>
              <a:ext uri="{FF2B5EF4-FFF2-40B4-BE49-F238E27FC236}">
                <a16:creationId xmlns:a16="http://schemas.microsoft.com/office/drawing/2014/main" id="{B893FB73-F1E2-4487-A858-81CC4DD7277C}"/>
              </a:ext>
            </a:extLst>
          </p:cNvPr>
          <p:cNvSpPr/>
          <p:nvPr/>
        </p:nvSpPr>
        <p:spPr>
          <a:xfrm flipH="1">
            <a:off x="6535592" y="316360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96621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541FD5-AEDE-4545-946A-90B9038065A5}"/>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SAFE: Share Operation</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79623C2-992E-46A7-A331-73FB2234987C}"/>
                  </a:ext>
                </a:extLst>
              </p:cNvPr>
              <p:cNvSpPr>
                <a:spLocks noGrp="1"/>
              </p:cNvSpPr>
              <p:nvPr>
                <p:ph idx="1"/>
              </p:nvPr>
            </p:nvSpPr>
            <p:spPr>
              <a:xfrm>
                <a:off x="838199" y="3759655"/>
                <a:ext cx="11040611" cy="2733220"/>
              </a:xfrm>
            </p:spPr>
            <p:txBody>
              <a:bodyPr>
                <a:normAutofit/>
              </a:bodyPr>
              <a:lstStyle/>
              <a:p>
                <a:r>
                  <a:rPr lang="en-US" altLang="zh-HK" dirty="0">
                    <a:latin typeface="Times New Roman" panose="02020603050405020304" pitchFamily="18" charset="0"/>
                    <a:cs typeface="Times New Roman" panose="02020603050405020304" pitchFamily="18" charset="0"/>
                  </a:rPr>
                  <a:t>Obtain the range query set </a:t>
                </a:r>
                <a14:m>
                  <m:oMath xmlns:m="http://schemas.openxmlformats.org/officeDocument/2006/math">
                    <m:sSubSup>
                      <m:sSubSupPr>
                        <m:ctrlPr>
                          <a:rPr lang="en-US" altLang="zh-HK" i="1" smtClean="0">
                            <a:latin typeface="Cambria Math" panose="02040503050406030204" pitchFamily="18" charset="0"/>
                          </a:rPr>
                        </m:ctrlPr>
                      </m:sSubSupPr>
                      <m:e>
                        <m:r>
                          <a:rPr lang="en-US" altLang="zh-HK" i="1">
                            <a:latin typeface="Cambria Math" panose="02040503050406030204" pitchFamily="18" charset="0"/>
                          </a:rPr>
                          <m:t>𝑅</m:t>
                        </m:r>
                      </m:e>
                      <m:sub>
                        <m:r>
                          <a:rPr lang="en-US" altLang="zh-HK" b="1">
                            <a:latin typeface="Cambria Math" panose="02040503050406030204" pitchFamily="18" charset="0"/>
                          </a:rPr>
                          <m:t>𝐪</m:t>
                        </m:r>
                      </m:sub>
                      <m:sup>
                        <m:d>
                          <m:dPr>
                            <m:ctrlPr>
                              <a:rPr lang="en-US" altLang="zh-HK" b="0" i="1">
                                <a:latin typeface="Cambria Math" panose="02040503050406030204" pitchFamily="18" charset="0"/>
                                <a:cs typeface="Times New Roman" panose="02020603050405020304" pitchFamily="18" charset="0"/>
                              </a:rPr>
                            </m:ctrlPr>
                          </m:dPr>
                          <m:e>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e>
                        </m:d>
                      </m:sup>
                    </m:sSubSup>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with the largest bandwidth </a:t>
                </a:r>
                <a14:m>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oMath>
                </a14:m>
                <a:r>
                  <a:rPr lang="en-US" altLang="zh-HK" dirty="0">
                    <a:latin typeface="Times New Roman" panose="02020603050405020304" pitchFamily="18" charset="0"/>
                    <a:cs typeface="Times New Roman" panose="02020603050405020304" pitchFamily="18" charset="0"/>
                  </a:rPr>
                  <a:t>.</a:t>
                </a:r>
              </a:p>
              <a:p>
                <a:r>
                  <a:rPr lang="en-US" altLang="zh-HK" dirty="0">
                    <a:latin typeface="Times New Roman" panose="02020603050405020304" pitchFamily="18" charset="0"/>
                    <a:cs typeface="Times New Roman" panose="02020603050405020304" pitchFamily="18" charset="0"/>
                  </a:rPr>
                  <a:t>Share the data points </a:t>
                </a:r>
                <a14:m>
                  <m:oMath xmlns:m="http://schemas.openxmlformats.org/officeDocument/2006/math">
                    <m:r>
                      <a:rPr lang="en-US" altLang="zh-HK" b="1">
                        <a:latin typeface="Cambria Math" panose="02040503050406030204" pitchFamily="18" charset="0"/>
                        <a:ea typeface="Cambria Math" panose="02040503050406030204" pitchFamily="18" charset="0"/>
                      </a:rPr>
                      <m:t>𝐩</m:t>
                    </m:r>
                  </m:oMath>
                </a14:m>
                <a:r>
                  <a:rPr lang="en-US" altLang="zh-HK" dirty="0">
                    <a:latin typeface="Times New Roman" panose="02020603050405020304" pitchFamily="18" charset="0"/>
                    <a:cs typeface="Times New Roman" panose="02020603050405020304" pitchFamily="18" charset="0"/>
                  </a:rPr>
                  <a:t> in </a:t>
                </a:r>
                <a14:m>
                  <m:oMath xmlns:m="http://schemas.openxmlformats.org/officeDocument/2006/math">
                    <m:sSubSup>
                      <m:sSubSupPr>
                        <m:ctrlPr>
                          <a:rPr lang="en-US" altLang="zh-HK" i="1" smtClean="0">
                            <a:latin typeface="Cambria Math" panose="02040503050406030204" pitchFamily="18" charset="0"/>
                          </a:rPr>
                        </m:ctrlPr>
                      </m:sSubSupPr>
                      <m:e>
                        <m:r>
                          <a:rPr lang="en-US" altLang="zh-HK" i="1">
                            <a:latin typeface="Cambria Math" panose="02040503050406030204" pitchFamily="18" charset="0"/>
                          </a:rPr>
                          <m:t>𝑅</m:t>
                        </m:r>
                      </m:e>
                      <m:sub>
                        <m:r>
                          <a:rPr lang="en-US" altLang="zh-HK" b="1">
                            <a:latin typeface="Cambria Math" panose="02040503050406030204" pitchFamily="18" charset="0"/>
                          </a:rPr>
                          <m:t>𝐪</m:t>
                        </m:r>
                      </m:sub>
                      <m:sup>
                        <m:d>
                          <m:dPr>
                            <m:ctrlPr>
                              <a:rPr lang="en-US" altLang="zh-HK" b="0" i="1">
                                <a:latin typeface="Cambria Math" panose="02040503050406030204" pitchFamily="18" charset="0"/>
                                <a:cs typeface="Times New Roman" panose="02020603050405020304" pitchFamily="18" charset="0"/>
                              </a:rPr>
                            </m:ctrlPr>
                          </m:dPr>
                          <m:e>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e>
                        </m:d>
                      </m:sup>
                    </m:sSubSup>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into different bandwidth gaps </a:t>
                </a:r>
                <a:br>
                  <a:rPr lang="en-US" altLang="zh-HK"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𝑖</m:t>
                        </m:r>
                      </m:sub>
                    </m:sSub>
                    <m:r>
                      <a:rPr lang="en-US" altLang="zh-HK" b="0" i="1" smtClean="0">
                        <a:latin typeface="Cambria Math" panose="02040503050406030204" pitchFamily="18" charset="0"/>
                        <a:cs typeface="Times New Roman" panose="02020603050405020304" pitchFamily="18" charset="0"/>
                      </a:rPr>
                      <m:t>&lt;</m:t>
                    </m:r>
                    <m:r>
                      <a:rPr lang="en-US" altLang="zh-HK" b="0" i="1" smtClean="0">
                        <a:latin typeface="Cambria Math" panose="02040503050406030204" pitchFamily="18" charset="0"/>
                        <a:cs typeface="Times New Roman" panose="02020603050405020304" pitchFamily="18" charset="0"/>
                      </a:rPr>
                      <m:t>𝑑𝑖𝑠𝑡</m:t>
                    </m:r>
                    <m:d>
                      <m:dPr>
                        <m:ctrlPr>
                          <a:rPr lang="en-US" altLang="zh-HK" b="0" i="1" smtClean="0">
                            <a:latin typeface="Cambria Math" panose="02040503050406030204" pitchFamily="18" charset="0"/>
                            <a:cs typeface="Times New Roman" panose="02020603050405020304" pitchFamily="18" charset="0"/>
                          </a:rPr>
                        </m:ctrlPr>
                      </m:dPr>
                      <m:e>
                        <m:r>
                          <a:rPr lang="en-US" altLang="zh-HK" b="1" i="0" smtClean="0">
                            <a:latin typeface="Cambria Math" panose="02040503050406030204" pitchFamily="18" charset="0"/>
                            <a:cs typeface="Times New Roman" panose="02020603050405020304" pitchFamily="18" charset="0"/>
                          </a:rPr>
                          <m:t>𝐪</m:t>
                        </m:r>
                        <m:r>
                          <a:rPr lang="en-US" altLang="zh-HK" b="0" i="1" smtClean="0">
                            <a:latin typeface="Cambria Math" panose="02040503050406030204" pitchFamily="18" charset="0"/>
                            <a:cs typeface="Times New Roman" panose="02020603050405020304" pitchFamily="18" charset="0"/>
                          </a:rPr>
                          <m:t>,</m:t>
                        </m:r>
                        <m:r>
                          <a:rPr lang="en-US" altLang="zh-HK" b="1" i="0" smtClean="0">
                            <a:latin typeface="Cambria Math" panose="02040503050406030204" pitchFamily="18" charset="0"/>
                            <a:cs typeface="Times New Roman" panose="02020603050405020304" pitchFamily="18" charset="0"/>
                          </a:rPr>
                          <m:t>𝐩</m:t>
                        </m:r>
                      </m:e>
                    </m:d>
                    <m:r>
                      <a:rPr lang="en-US" altLang="zh-HK" b="0" i="1" smtClean="0">
                        <a:latin typeface="Cambria Math" panose="02040503050406030204" pitchFamily="18" charset="0"/>
                        <a:cs typeface="Times New Roman" panose="02020603050405020304" pitchFamily="18" charset="0"/>
                      </a:rPr>
                      <m:t>≤</m:t>
                    </m:r>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𝑖</m:t>
                        </m:r>
                        <m:r>
                          <a:rPr lang="en-US" altLang="zh-HK" b="0" i="1" smtClean="0">
                            <a:latin typeface="Cambria Math" panose="02040503050406030204" pitchFamily="18" charset="0"/>
                            <a:cs typeface="Times New Roman" panose="02020603050405020304" pitchFamily="18" charset="0"/>
                          </a:rPr>
                          <m:t>+1</m:t>
                        </m:r>
                      </m:sub>
                    </m:sSub>
                    <m:r>
                      <a:rPr lang="en-US" altLang="zh-HK" b="0" i="1" smtClean="0">
                        <a:latin typeface="Cambria Math" panose="02040503050406030204" pitchFamily="18" charset="0"/>
                        <a:cs typeface="Times New Roman" panose="02020603050405020304" pitchFamily="18" charset="0"/>
                      </a:rPr>
                      <m:t> (1≤</m:t>
                    </m:r>
                    <m:r>
                      <a:rPr lang="en-US" altLang="zh-HK" b="0" i="1" smtClean="0">
                        <a:latin typeface="Cambria Math" panose="02040503050406030204" pitchFamily="18" charset="0"/>
                        <a:cs typeface="Times New Roman" panose="02020603050405020304" pitchFamily="18" charset="0"/>
                      </a:rPr>
                      <m:t>𝑖</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r>
                      <a:rPr lang="en-US" altLang="zh-HK" b="0" i="1" smtClean="0">
                        <a:latin typeface="Cambria Math" panose="02040503050406030204" pitchFamily="18" charset="0"/>
                        <a:cs typeface="Times New Roman" panose="02020603050405020304" pitchFamily="18" charset="0"/>
                      </a:rPr>
                      <m:t>−1)</m:t>
                    </m:r>
                  </m:oMath>
                </a14:m>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Time complexity of the share operation is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d>
                      <m:dPr>
                        <m:ctrlPr>
                          <a:rPr lang="en-US" altLang="zh-HK" b="0" i="1" smtClean="0">
                            <a:latin typeface="Cambria Math" panose="02040503050406030204" pitchFamily="18" charset="0"/>
                            <a:cs typeface="Times New Roman" panose="02020603050405020304" pitchFamily="18" charset="0"/>
                          </a:rPr>
                        </m:ctrlPr>
                      </m:dPr>
                      <m:e>
                        <m:r>
                          <a:rPr lang="en-US" altLang="zh-HK" b="0" i="1" smtClean="0">
                            <a:latin typeface="Cambria Math" panose="02040503050406030204" pitchFamily="18" charset="0"/>
                            <a:cs typeface="Times New Roman" panose="02020603050405020304" pitchFamily="18" charset="0"/>
                          </a:rPr>
                          <m:t>𝑛</m:t>
                        </m:r>
                        <m:func>
                          <m:funcPr>
                            <m:ctrlPr>
                              <a:rPr lang="en-US" altLang="zh-HK" b="0" i="1" smtClean="0">
                                <a:latin typeface="Cambria Math" panose="02040503050406030204" pitchFamily="18" charset="0"/>
                                <a:cs typeface="Times New Roman" panose="02020603050405020304" pitchFamily="18" charset="0"/>
                              </a:rPr>
                            </m:ctrlPr>
                          </m:funcPr>
                          <m:fName>
                            <m:r>
                              <m:rPr>
                                <m:sty m:val="p"/>
                              </m:rPr>
                              <a:rPr lang="en-US" altLang="zh-HK" b="0" i="0" smtClean="0">
                                <a:latin typeface="Cambria Math" panose="02040503050406030204" pitchFamily="18" charset="0"/>
                                <a:cs typeface="Times New Roman" panose="02020603050405020304" pitchFamily="18" charset="0"/>
                              </a:rPr>
                              <m:t>log</m:t>
                            </m:r>
                          </m:fName>
                          <m:e>
                            <m:r>
                              <a:rPr lang="en-US" altLang="zh-HK" b="0" i="1" smtClean="0">
                                <a:latin typeface="Cambria Math" panose="02040503050406030204" pitchFamily="18" charset="0"/>
                                <a:cs typeface="Times New Roman" panose="02020603050405020304" pitchFamily="18" charset="0"/>
                              </a:rPr>
                              <m:t>𝐿</m:t>
                            </m:r>
                          </m:e>
                        </m:func>
                      </m:e>
                    </m:d>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979623C2-992E-46A7-A331-73FB2234987C}"/>
                  </a:ext>
                </a:extLst>
              </p:cNvPr>
              <p:cNvSpPr>
                <a:spLocks noGrp="1" noRot="1" noChangeAspect="1" noMove="1" noResize="1" noEditPoints="1" noAdjustHandles="1" noChangeArrowheads="1" noChangeShapeType="1" noTextEdit="1"/>
              </p:cNvSpPr>
              <p:nvPr>
                <p:ph idx="1"/>
              </p:nvPr>
            </p:nvSpPr>
            <p:spPr>
              <a:xfrm>
                <a:off x="838199" y="3759655"/>
                <a:ext cx="11040611" cy="2733220"/>
              </a:xfrm>
              <a:blipFill>
                <a:blip r:embed="rId2"/>
                <a:stretch>
                  <a:fillRect l="-938" t="-670"/>
                </a:stretch>
              </a:blipFill>
            </p:spPr>
            <p:txBody>
              <a:bodyPr/>
              <a:lstStyle/>
              <a:p>
                <a:r>
                  <a:rPr lang="zh-HK" altLang="en-US">
                    <a:noFill/>
                  </a:rPr>
                  <a:t> </a:t>
                </a:r>
              </a:p>
            </p:txBody>
          </p:sp>
        </mc:Fallback>
      </mc:AlternateContent>
      <p:pic>
        <p:nvPicPr>
          <p:cNvPr id="5" name="圖片 4">
            <a:extLst>
              <a:ext uri="{FF2B5EF4-FFF2-40B4-BE49-F238E27FC236}">
                <a16:creationId xmlns:a16="http://schemas.microsoft.com/office/drawing/2014/main" id="{E9C4273B-1B4C-4CE1-89DF-84233CA68082}"/>
              </a:ext>
            </a:extLst>
          </p:cNvPr>
          <p:cNvPicPr>
            <a:picLocks noChangeAspect="1"/>
          </p:cNvPicPr>
          <p:nvPr/>
        </p:nvPicPr>
        <p:blipFill>
          <a:blip r:embed="rId3"/>
          <a:stretch>
            <a:fillRect/>
          </a:stretch>
        </p:blipFill>
        <p:spPr>
          <a:xfrm>
            <a:off x="1877445" y="1530805"/>
            <a:ext cx="7705725" cy="2228850"/>
          </a:xfrm>
          <a:prstGeom prst="rect">
            <a:avLst/>
          </a:prstGeom>
        </p:spPr>
      </p:pic>
    </p:spTree>
    <p:extLst>
      <p:ext uri="{BB962C8B-B14F-4D97-AF65-F5344CB8AC3E}">
        <p14:creationId xmlns:p14="http://schemas.microsoft.com/office/powerpoint/2010/main" val="63381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BD406C-2A93-4C5E-8B74-8B81F3FFAD6F}"/>
              </a:ext>
            </a:extLst>
          </p:cNvPr>
          <p:cNvSpPr>
            <a:spLocks noGrp="1"/>
          </p:cNvSpPr>
          <p:nvPr>
            <p:ph type="title"/>
          </p:nvPr>
        </p:nvSpPr>
        <p:spPr>
          <a:xfrm>
            <a:off x="838200" y="147011"/>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SAFE: Aggregate Operation</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9EAF29E-8DC2-4DB4-B5F7-3910AA313617}"/>
                  </a:ext>
                </a:extLst>
              </p:cNvPr>
              <p:cNvSpPr>
                <a:spLocks noGrp="1"/>
              </p:cNvSpPr>
              <p:nvPr>
                <p:ph idx="1"/>
              </p:nvPr>
            </p:nvSpPr>
            <p:spPr>
              <a:xfrm>
                <a:off x="846589" y="4762390"/>
                <a:ext cx="11250336" cy="2124972"/>
              </a:xfrm>
            </p:spPr>
            <p:txBody>
              <a:bodyPr>
                <a:normAutofit fontScale="92500" lnSpcReduction="10000"/>
              </a:bodyPr>
              <a:lstStyle/>
              <a:p>
                <a:r>
                  <a:rPr lang="en-US" altLang="zh-HK" dirty="0">
                    <a:latin typeface="Times New Roman" panose="02020603050405020304" pitchFamily="18" charset="0"/>
                    <a:cs typeface="Times New Roman" panose="02020603050405020304" pitchFamily="18" charset="0"/>
                  </a:rPr>
                  <a:t>Obtain </a:t>
                </a:r>
                <a14:m>
                  <m:oMath xmlns:m="http://schemas.openxmlformats.org/officeDocument/2006/math">
                    <m:d>
                      <m:dPr>
                        <m:begChr m:val="|"/>
                        <m:endChr m:val="|"/>
                        <m:ctrlPr>
                          <a:rPr lang="en-US" altLang="zh-HK" sz="2200" i="1" smtClean="0">
                            <a:latin typeface="Cambria Math" panose="02040503050406030204" pitchFamily="18" charset="0"/>
                            <a:cs typeface="Times New Roman" panose="02020603050405020304" pitchFamily="18" charset="0"/>
                          </a:rPr>
                        </m:ctrlPr>
                      </m:dPr>
                      <m:e>
                        <m:sSubSup>
                          <m:sSubSupPr>
                            <m:ctrlPr>
                              <a:rPr lang="en-US" altLang="zh-HK" sz="2200" i="1" smtClean="0">
                                <a:latin typeface="Cambria Math" panose="02040503050406030204" pitchFamily="18" charset="0"/>
                                <a:cs typeface="Times New Roman" panose="02020603050405020304" pitchFamily="18" charset="0"/>
                              </a:rPr>
                            </m:ctrlPr>
                          </m:sSubSupPr>
                          <m:e>
                            <m:r>
                              <a:rPr lang="en-US" altLang="zh-HK" sz="2200" b="0" i="1" smtClean="0">
                                <a:latin typeface="Cambria Math" panose="02040503050406030204" pitchFamily="18" charset="0"/>
                                <a:cs typeface="Times New Roman" panose="02020603050405020304" pitchFamily="18" charset="0"/>
                              </a:rPr>
                              <m:t>𝐺</m:t>
                            </m:r>
                          </m:e>
                          <m:sub>
                            <m:r>
                              <a:rPr lang="en-US" altLang="zh-HK" sz="2200" b="1" i="0" smtClean="0">
                                <a:latin typeface="Cambria Math" panose="02040503050406030204" pitchFamily="18" charset="0"/>
                                <a:cs typeface="Times New Roman" panose="02020603050405020304" pitchFamily="18" charset="0"/>
                              </a:rPr>
                              <m:t>𝐪</m:t>
                            </m:r>
                          </m:sub>
                          <m:sup>
                            <m:r>
                              <a:rPr lang="en-US" altLang="zh-HK" sz="2200" b="0" i="1" smtClean="0">
                                <a:latin typeface="Cambria Math" panose="02040503050406030204" pitchFamily="18" charset="0"/>
                                <a:cs typeface="Times New Roman" panose="020206030504050203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r>
                                  <a:rPr lang="en-US" altLang="zh-HK" sz="2200" b="0" i="1" smtClean="0">
                                    <a:latin typeface="Cambria Math" panose="02040503050406030204" pitchFamily="18" charset="0"/>
                                    <a:cs typeface="Times New Roman" panose="02020603050405020304" pitchFamily="18" charset="0"/>
                                  </a:rPr>
                                  <m:t>−1</m:t>
                                </m:r>
                              </m:sub>
                            </m:sSub>
                            <m:r>
                              <a:rPr lang="en-US" altLang="zh-HK" sz="2200" b="0" i="1" smtClean="0">
                                <a:latin typeface="Cambria Math" panose="02040503050406030204" pitchFamily="18" charset="0"/>
                                <a:cs typeface="Times New Roman" panose="020206030504050203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sub>
                            </m:sSub>
                            <m:r>
                              <a:rPr lang="en-US" altLang="zh-HK" sz="2200" b="0" i="1" smtClean="0">
                                <a:latin typeface="Cambria Math" panose="02040503050406030204" pitchFamily="18" charset="0"/>
                                <a:cs typeface="Times New Roman" panose="02020603050405020304" pitchFamily="18" charset="0"/>
                              </a:rPr>
                              <m:t>)</m:t>
                            </m:r>
                          </m:sup>
                        </m:sSubSup>
                      </m:e>
                    </m:d>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HK" sz="220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𝑆</m:t>
                        </m:r>
                      </m:e>
                      <m:sub>
                        <m:sSubSup>
                          <m:sSubSupPr>
                            <m:ctrlPr>
                              <a:rPr lang="en-US" altLang="zh-HK" sz="2200" i="1" smtClean="0">
                                <a:latin typeface="Cambria Math" panose="02040503050406030204" pitchFamily="18" charset="0"/>
                                <a:cs typeface="Times New Roman" panose="02020603050405020304" pitchFamily="18" charset="0"/>
                              </a:rPr>
                            </m:ctrlPr>
                          </m:sSubSupPr>
                          <m:e>
                            <m:r>
                              <a:rPr lang="en-US" altLang="zh-HK" sz="2200" b="0" i="1" smtClean="0">
                                <a:latin typeface="Cambria Math" panose="02040503050406030204" pitchFamily="18" charset="0"/>
                                <a:cs typeface="Times New Roman" panose="02020603050405020304" pitchFamily="18" charset="0"/>
                              </a:rPr>
                              <m:t>𝐺</m:t>
                            </m:r>
                          </m:e>
                          <m:sub>
                            <m:r>
                              <a:rPr lang="en-US" altLang="zh-HK" sz="2200" b="1" i="0" smtClean="0">
                                <a:latin typeface="Cambria Math" panose="02040503050406030204" pitchFamily="18" charset="0"/>
                                <a:cs typeface="Times New Roman" panose="02020603050405020304" pitchFamily="18" charset="0"/>
                              </a:rPr>
                              <m:t>𝐪</m:t>
                            </m:r>
                          </m:sub>
                          <m:sup>
                            <m:r>
                              <a:rPr lang="en-US" altLang="zh-HK" sz="2200" b="0" i="1" smtClean="0">
                                <a:latin typeface="Cambria Math" panose="02040503050406030204" pitchFamily="18" charset="0"/>
                                <a:cs typeface="Times New Roman" panose="020206030504050203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r>
                                  <a:rPr lang="en-US" altLang="zh-HK" sz="2200" b="0" i="1" smtClean="0">
                                    <a:latin typeface="Cambria Math" panose="02040503050406030204" pitchFamily="18" charset="0"/>
                                    <a:cs typeface="Times New Roman" panose="02020603050405020304" pitchFamily="18" charset="0"/>
                                  </a:rPr>
                                  <m:t>−1</m:t>
                                </m:r>
                              </m:sub>
                            </m:sSub>
                            <m:r>
                              <a:rPr lang="en-US" altLang="zh-HK" sz="2200" b="0" i="1" smtClean="0">
                                <a:latin typeface="Cambria Math" panose="02040503050406030204" pitchFamily="18" charset="0"/>
                                <a:cs typeface="Times New Roman" panose="020206030504050203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sub>
                            </m:sSub>
                            <m:r>
                              <a:rPr lang="en-US" altLang="zh-HK" sz="2200" b="0" i="1" smtClean="0">
                                <a:latin typeface="Cambria Math" panose="02040503050406030204" pitchFamily="18" charset="0"/>
                                <a:cs typeface="Times New Roman" panose="02020603050405020304" pitchFamily="18" charset="0"/>
                              </a:rPr>
                              <m:t>)</m:t>
                            </m:r>
                          </m:sup>
                        </m:sSubSup>
                      </m:sub>
                    </m:sSub>
                    <m:r>
                      <a:rPr lang="en-US" altLang="zh-HK" sz="2200" i="1">
                        <a:latin typeface="Cambria Math" panose="02040503050406030204" pitchFamily="18" charset="0"/>
                      </a:rPr>
                      <m:t>=</m:t>
                    </m:r>
                    <m:nary>
                      <m:naryPr>
                        <m:chr m:val="∑"/>
                        <m:supHide m:val="on"/>
                        <m:ctrlPr>
                          <a:rPr lang="en-US" altLang="zh-HK" sz="2200" i="1">
                            <a:latin typeface="Cambria Math" panose="02040503050406030204" pitchFamily="18" charset="0"/>
                            <a:ea typeface="Cambria Math" panose="02040503050406030204" pitchFamily="18" charset="0"/>
                          </a:rPr>
                        </m:ctrlPr>
                      </m:naryPr>
                      <m:sub>
                        <m:r>
                          <a:rPr lang="en-US" altLang="zh-HK" sz="2200" b="1">
                            <a:latin typeface="Cambria Math" panose="02040503050406030204" pitchFamily="18" charset="0"/>
                            <a:ea typeface="Cambria Math" panose="02040503050406030204" pitchFamily="18" charset="0"/>
                          </a:rPr>
                          <m:t>𝐩</m:t>
                        </m:r>
                        <m:r>
                          <m:rPr>
                            <m:brk m:alnAt="7"/>
                          </m:rPr>
                          <a:rPr lang="en-US" altLang="zh-HK" sz="2200" i="1">
                            <a:latin typeface="Cambria Math" panose="02040503050406030204" pitchFamily="18" charset="0"/>
                            <a:ea typeface="Cambria Math" panose="02040503050406030204" pitchFamily="18" charset="0"/>
                          </a:rPr>
                          <m:t>∈</m:t>
                        </m:r>
                        <m:sSubSup>
                          <m:sSubSupPr>
                            <m:ctrlPr>
                              <a:rPr lang="en-US" altLang="zh-HK" sz="2200" i="1">
                                <a:latin typeface="Cambria Math" panose="02040503050406030204" pitchFamily="18" charset="0"/>
                                <a:cs typeface="Times New Roman" panose="02020603050405020304" pitchFamily="18" charset="0"/>
                              </a:rPr>
                            </m:ctrlPr>
                          </m:sSubSupPr>
                          <m:e>
                            <m:r>
                              <a:rPr lang="en-US" altLang="zh-HK" sz="2200" i="1">
                                <a:latin typeface="Cambria Math" panose="02040503050406030204" pitchFamily="18" charset="0"/>
                                <a:cs typeface="Times New Roman" panose="02020603050405020304" pitchFamily="18" charset="0"/>
                              </a:rPr>
                              <m:t>𝐺</m:t>
                            </m:r>
                          </m:e>
                          <m:sub>
                            <m:r>
                              <a:rPr lang="en-US" altLang="zh-HK" sz="2200" b="1">
                                <a:latin typeface="Cambria Math" panose="02040503050406030204" pitchFamily="18" charset="0"/>
                                <a:cs typeface="Times New Roman" panose="02020603050405020304" pitchFamily="18" charset="0"/>
                              </a:rPr>
                              <m:t>𝐪</m:t>
                            </m:r>
                          </m:sub>
                          <m:sup>
                            <m:r>
                              <a:rPr lang="en-US" altLang="zh-HK" sz="2200" i="1">
                                <a:latin typeface="Cambria Math" panose="02040503050406030204" pitchFamily="18" charset="0"/>
                                <a:cs typeface="Times New Roman" panose="02020603050405020304" pitchFamily="18" charset="0"/>
                              </a:rPr>
                              <m:t>(</m:t>
                            </m:r>
                            <m:sSub>
                              <m:sSubPr>
                                <m:ctrlPr>
                                  <a:rPr lang="en-US" altLang="zh-HK" sz="2200" i="1">
                                    <a:latin typeface="Cambria Math" panose="02040503050406030204" pitchFamily="18" charset="0"/>
                                    <a:cs typeface="Times New Roman" panose="02020603050405020304" pitchFamily="18" charset="0"/>
                                  </a:rPr>
                                </m:ctrlPr>
                              </m:sSubPr>
                              <m:e>
                                <m:r>
                                  <a:rPr lang="en-US" altLang="zh-HK" sz="2200" i="1">
                                    <a:latin typeface="Cambria Math" panose="02040503050406030204" pitchFamily="18" charset="0"/>
                                    <a:cs typeface="Times New Roman" panose="02020603050405020304" pitchFamily="18" charset="0"/>
                                  </a:rPr>
                                  <m:t>𝑏</m:t>
                                </m:r>
                              </m:e>
                              <m:sub>
                                <m:r>
                                  <a:rPr lang="en-US" altLang="zh-HK" sz="2200" i="1">
                                    <a:latin typeface="Cambria Math" panose="02040503050406030204" pitchFamily="18" charset="0"/>
                                    <a:cs typeface="Times New Roman" panose="02020603050405020304" pitchFamily="18" charset="0"/>
                                  </a:rPr>
                                  <m:t>𝑖</m:t>
                                </m:r>
                                <m:r>
                                  <a:rPr lang="en-US" altLang="zh-HK" sz="2200" i="1">
                                    <a:latin typeface="Cambria Math" panose="02040503050406030204" pitchFamily="18" charset="0"/>
                                    <a:cs typeface="Times New Roman" panose="02020603050405020304" pitchFamily="18" charset="0"/>
                                  </a:rPr>
                                  <m:t>−1</m:t>
                                </m:r>
                              </m:sub>
                            </m:sSub>
                            <m:r>
                              <a:rPr lang="en-US" altLang="zh-HK" sz="2200" i="1">
                                <a:latin typeface="Cambria Math" panose="02040503050406030204" pitchFamily="18" charset="0"/>
                                <a:cs typeface="Times New Roman" panose="02020603050405020304" pitchFamily="18" charset="0"/>
                              </a:rPr>
                              <m:t>,</m:t>
                            </m:r>
                            <m:sSub>
                              <m:sSubPr>
                                <m:ctrlPr>
                                  <a:rPr lang="en-US" altLang="zh-HK" sz="2200" i="1">
                                    <a:latin typeface="Cambria Math" panose="02040503050406030204" pitchFamily="18" charset="0"/>
                                    <a:cs typeface="Times New Roman" panose="02020603050405020304" pitchFamily="18" charset="0"/>
                                  </a:rPr>
                                </m:ctrlPr>
                              </m:sSubPr>
                              <m:e>
                                <m:r>
                                  <a:rPr lang="en-US" altLang="zh-HK" sz="2200" i="1">
                                    <a:latin typeface="Cambria Math" panose="02040503050406030204" pitchFamily="18" charset="0"/>
                                    <a:cs typeface="Times New Roman" panose="02020603050405020304" pitchFamily="18" charset="0"/>
                                  </a:rPr>
                                  <m:t>𝑏</m:t>
                                </m:r>
                              </m:e>
                              <m:sub>
                                <m:r>
                                  <a:rPr lang="en-US" altLang="zh-HK" sz="2200" i="1">
                                    <a:latin typeface="Cambria Math" panose="02040503050406030204" pitchFamily="18" charset="0"/>
                                    <a:cs typeface="Times New Roman" panose="02020603050405020304" pitchFamily="18" charset="0"/>
                                  </a:rPr>
                                  <m:t>𝑖</m:t>
                                </m:r>
                              </m:sub>
                            </m:sSub>
                            <m:r>
                              <a:rPr lang="en-US" altLang="zh-HK" sz="2200" i="1">
                                <a:latin typeface="Cambria Math" panose="02040503050406030204" pitchFamily="18" charset="0"/>
                                <a:cs typeface="Times New Roman" panose="02020603050405020304" pitchFamily="18" charset="0"/>
                              </a:rPr>
                              <m:t>)</m:t>
                            </m:r>
                          </m:sup>
                        </m:sSubSup>
                      </m:sub>
                      <m:sup/>
                      <m:e>
                        <m:sSup>
                          <m:sSupPr>
                            <m:ctrlPr>
                              <a:rPr lang="en-US" altLang="zh-HK" sz="2200" i="1">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r>
                              <a:rPr lang="en-US" altLang="zh-HK" sz="2200" i="1">
                                <a:latin typeface="Cambria Math" panose="02040503050406030204" pitchFamily="18" charset="0"/>
                                <a:ea typeface="Cambria Math" panose="02040503050406030204" pitchFamily="18" charset="0"/>
                              </a:rPr>
                              <m:t>)</m:t>
                            </m:r>
                          </m:e>
                          <m:sup>
                            <m:r>
                              <a:rPr lang="en-US" altLang="zh-HK" sz="2200" i="1">
                                <a:latin typeface="Cambria Math" panose="02040503050406030204" pitchFamily="18" charset="0"/>
                                <a:ea typeface="Cambria Math" panose="02040503050406030204" pitchFamily="18" charset="0"/>
                              </a:rPr>
                              <m:t>2</m:t>
                            </m:r>
                          </m:sup>
                        </m:sSup>
                      </m:e>
                    </m:nary>
                  </m:oMath>
                </a14:m>
                <a:r>
                  <a:rPr lang="en-US" altLang="zh-HK" dirty="0">
                    <a:latin typeface="Times New Roman" panose="02020603050405020304" pitchFamily="18" charset="0"/>
                    <a:cs typeface="Times New Roman" panose="02020603050405020304" pitchFamily="18" charset="0"/>
                  </a:rPr>
                  <a:t> </a:t>
                </a:r>
                <a:r>
                  <a:rPr lang="en-US" altLang="zh-HK" dirty="0">
                    <a:solidFill>
                      <a:srgbClr val="FF0000"/>
                    </a:solidFill>
                    <a:latin typeface="Times New Roman" panose="02020603050405020304" pitchFamily="18" charset="0"/>
                    <a:cs typeface="Times New Roman" panose="02020603050405020304" pitchFamily="18" charset="0"/>
                  </a:rPr>
                  <a:t>(red terms)</a:t>
                </a:r>
                <a:r>
                  <a:rPr lang="en-US" altLang="zh-HK" dirty="0">
                    <a:latin typeface="Times New Roman" panose="02020603050405020304" pitchFamily="18" charset="0"/>
                    <a:cs typeface="Times New Roman" panose="02020603050405020304" pitchFamily="18" charset="0"/>
                  </a:rPr>
                  <a:t>, where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1≤</m:t>
                    </m:r>
                    <m:r>
                      <a:rPr lang="en-US" altLang="zh-HK" b="0" i="1" smtClean="0">
                        <a:latin typeface="Cambria Math" panose="02040503050406030204" pitchFamily="18" charset="0"/>
                        <a:cs typeface="Times New Roman" panose="02020603050405020304" pitchFamily="18" charset="0"/>
                      </a:rPr>
                      <m:t>𝑖</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a:t>
                </a:r>
              </a:p>
              <a:p>
                <a:r>
                  <a:rPr lang="en-US" altLang="zh-HK" dirty="0">
                    <a:latin typeface="Times New Roman" panose="02020603050405020304" pitchFamily="18" charset="0"/>
                    <a:cs typeface="Times New Roman" panose="02020603050405020304" pitchFamily="18" charset="0"/>
                  </a:rPr>
                  <a:t>Incrementally obtain </a:t>
                </a:r>
                <a14:m>
                  <m:oMath xmlns:m="http://schemas.openxmlformats.org/officeDocument/2006/math">
                    <m:d>
                      <m:dPr>
                        <m:begChr m:val="|"/>
                        <m:endChr m:val="|"/>
                        <m:ctrlPr>
                          <a:rPr lang="en-US" altLang="zh-HK" sz="2200" i="1">
                            <a:latin typeface="Cambria Math" panose="02040503050406030204" pitchFamily="18" charset="0"/>
                            <a:ea typeface="Cambria Math" panose="02040503050406030204" pitchFamily="18" charset="0"/>
                          </a:rPr>
                        </m:ctrlPr>
                      </m:dPr>
                      <m:e>
                        <m:sSubSup>
                          <m:sSubSupPr>
                            <m:ctrlPr>
                              <a:rPr lang="en-US" altLang="zh-HK" sz="2200" i="1">
                                <a:latin typeface="Cambria Math" panose="02040503050406030204" pitchFamily="18" charset="0"/>
                              </a:rPr>
                            </m:ctrlPr>
                          </m:sSubSupPr>
                          <m:e>
                            <m:r>
                              <a:rPr lang="en-US" altLang="zh-HK" sz="2200" i="1">
                                <a:latin typeface="Cambria Math" panose="02040503050406030204" pitchFamily="18" charset="0"/>
                              </a:rPr>
                              <m:t>𝑅</m:t>
                            </m:r>
                          </m:e>
                          <m:sub>
                            <m:r>
                              <a:rPr lang="en-US" altLang="zh-HK" sz="2200" b="1">
                                <a:latin typeface="Cambria Math" panose="02040503050406030204" pitchFamily="18" charset="0"/>
                              </a:rPr>
                              <m:t>𝐪</m:t>
                            </m:r>
                          </m:sub>
                          <m:sup>
                            <m:r>
                              <a:rPr lang="en-US" altLang="zh-HK" sz="2200" i="1">
                                <a:latin typeface="Cambria Math" panose="020405030504060302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sub>
                            </m:sSub>
                            <m:r>
                              <a:rPr lang="en-US" altLang="zh-HK" sz="2200" i="1">
                                <a:latin typeface="Cambria Math" panose="02040503050406030204" pitchFamily="18" charset="0"/>
                              </a:rPr>
                              <m:t>)</m:t>
                            </m:r>
                          </m:sup>
                        </m:sSubSup>
                      </m:e>
                    </m:d>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HK" sz="2200" i="1">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𝑆</m:t>
                        </m:r>
                      </m:e>
                      <m:sub>
                        <m:sSubSup>
                          <m:sSubSupPr>
                            <m:ctrlPr>
                              <a:rPr lang="en-US" altLang="zh-HK" sz="2200" i="1">
                                <a:latin typeface="Cambria Math" panose="02040503050406030204" pitchFamily="18" charset="0"/>
                              </a:rPr>
                            </m:ctrlPr>
                          </m:sSubSupPr>
                          <m:e>
                            <m:r>
                              <a:rPr lang="en-US" altLang="zh-HK" sz="2200" i="1">
                                <a:latin typeface="Cambria Math" panose="02040503050406030204" pitchFamily="18" charset="0"/>
                              </a:rPr>
                              <m:t>𝑅</m:t>
                            </m:r>
                          </m:e>
                          <m:sub>
                            <m:r>
                              <a:rPr lang="en-US" altLang="zh-HK" sz="2200" b="1">
                                <a:latin typeface="Cambria Math" panose="02040503050406030204" pitchFamily="18" charset="0"/>
                              </a:rPr>
                              <m:t>𝐪</m:t>
                            </m:r>
                          </m:sub>
                          <m:sup>
                            <m:r>
                              <a:rPr lang="en-US" altLang="zh-HK" sz="2200" i="1">
                                <a:latin typeface="Cambria Math" panose="02040503050406030204" pitchFamily="18" charset="0"/>
                              </a:rPr>
                              <m:t>(</m:t>
                            </m:r>
                            <m:sSub>
                              <m:sSubPr>
                                <m:ctrlPr>
                                  <a:rPr lang="en-US" altLang="zh-HK" sz="2200" b="0" i="1" smtClean="0">
                                    <a:latin typeface="Cambria Math" panose="02040503050406030204" pitchFamily="18" charset="0"/>
                                    <a:cs typeface="Times New Roman" panose="02020603050405020304" pitchFamily="18" charset="0"/>
                                  </a:rPr>
                                </m:ctrlPr>
                              </m:sSubPr>
                              <m:e>
                                <m:r>
                                  <a:rPr lang="en-US" altLang="zh-HK" sz="2200" b="0" i="1" smtClean="0">
                                    <a:latin typeface="Cambria Math" panose="02040503050406030204" pitchFamily="18" charset="0"/>
                                    <a:cs typeface="Times New Roman" panose="02020603050405020304" pitchFamily="18" charset="0"/>
                                  </a:rPr>
                                  <m:t>𝑏</m:t>
                                </m:r>
                              </m:e>
                              <m:sub>
                                <m:r>
                                  <a:rPr lang="en-US" altLang="zh-HK" sz="2200" b="0" i="1" smtClean="0">
                                    <a:latin typeface="Cambria Math" panose="02040503050406030204" pitchFamily="18" charset="0"/>
                                    <a:cs typeface="Times New Roman" panose="02020603050405020304" pitchFamily="18" charset="0"/>
                                  </a:rPr>
                                  <m:t>𝑖</m:t>
                                </m:r>
                              </m:sub>
                            </m:sSub>
                            <m:r>
                              <a:rPr lang="en-US" altLang="zh-HK" sz="2200" i="1">
                                <a:latin typeface="Cambria Math" panose="02040503050406030204" pitchFamily="18" charset="0"/>
                              </a:rPr>
                              <m:t>)</m:t>
                            </m:r>
                          </m:sup>
                        </m:sSubSup>
                      </m:sub>
                    </m:sSub>
                  </m:oMath>
                </a14:m>
                <a:r>
                  <a:rPr lang="zh-HK" altLang="en-US" sz="2200" dirty="0">
                    <a:latin typeface="Times New Roman" panose="02020603050405020304" pitchFamily="18" charset="0"/>
                    <a:cs typeface="Times New Roman" panose="02020603050405020304" pitchFamily="18" charset="0"/>
                  </a:rPr>
                  <a:t> </a:t>
                </a:r>
                <a:r>
                  <a:rPr lang="en-US" altLang="zh-HK" sz="2400" dirty="0">
                    <a:solidFill>
                      <a:srgbClr val="7030A0"/>
                    </a:solidFill>
                    <a:latin typeface="Times New Roman" panose="02020603050405020304" pitchFamily="18" charset="0"/>
                    <a:cs typeface="Times New Roman" panose="02020603050405020304" pitchFamily="18" charset="0"/>
                  </a:rPr>
                  <a:t>(purple terms)</a:t>
                </a:r>
                <a:r>
                  <a:rPr lang="en-US" altLang="zh-HK" dirty="0">
                    <a:latin typeface="Times New Roman" panose="02020603050405020304" pitchFamily="18" charset="0"/>
                    <a:cs typeface="Times New Roman" panose="02020603050405020304" pitchFamily="18" charset="0"/>
                  </a:rPr>
                  <a:t>, where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1≤</m:t>
                    </m:r>
                    <m:r>
                      <a:rPr lang="en-US" altLang="zh-HK" b="0" i="1" smtClean="0">
                        <a:latin typeface="Cambria Math" panose="02040503050406030204" pitchFamily="18" charset="0"/>
                        <a:cs typeface="Times New Roman" panose="02020603050405020304" pitchFamily="18" charset="0"/>
                      </a:rPr>
                      <m:t>𝑖</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a:t>
                </a:r>
                <a:endParaRPr lang="en-US" altLang="zh-HK" dirty="0">
                  <a:solidFill>
                    <a:srgbClr val="7030A0"/>
                  </a:solidFill>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Compute </a:t>
                </a:r>
                <a14:m>
                  <m:oMath xmlns:m="http://schemas.openxmlformats.org/officeDocument/2006/math">
                    <m:sSubSup>
                      <m:sSubSupPr>
                        <m:ctrlPr>
                          <a:rPr lang="en-US" altLang="zh-HK" i="1">
                            <a:latin typeface="Cambria Math" panose="02040503050406030204" pitchFamily="18" charset="0"/>
                            <a:ea typeface="Cambria Math" panose="02040503050406030204" pitchFamily="18" charset="0"/>
                          </a:rPr>
                        </m:ctrlPr>
                      </m:sSubSup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up>
                        <m:r>
                          <a:rPr lang="en-US" altLang="zh-HK" i="1">
                            <a:latin typeface="Cambria Math" panose="02040503050406030204" pitchFamily="18" charset="0"/>
                            <a:ea typeface="Cambria Math" panose="02040503050406030204" pitchFamily="18" charset="0"/>
                          </a:rPr>
                          <m:t>(</m:t>
                        </m:r>
                        <m:sSub>
                          <m:sSubPr>
                            <m:ctrlPr>
                              <a:rPr lang="en-US" altLang="zh-HK" i="1" smtClean="0">
                                <a:latin typeface="Cambria Math" panose="02040503050406030204" pitchFamily="18" charset="0"/>
                                <a:ea typeface="Cambria Math" panose="02040503050406030204" pitchFamily="18" charset="0"/>
                              </a:rPr>
                            </m:ctrlPr>
                          </m:sSubPr>
                          <m:e>
                            <m:r>
                              <a:rPr lang="en-US" altLang="zh-HK" i="1" smtClean="0">
                                <a:latin typeface="Cambria Math" panose="02040503050406030204" pitchFamily="18" charset="0"/>
                                <a:ea typeface="Cambria Math" panose="02040503050406030204" pitchFamily="18" charset="0"/>
                              </a:rPr>
                              <m:t>𝑏</m:t>
                            </m:r>
                          </m:e>
                          <m:sub>
                            <m:r>
                              <a:rPr lang="en-US" altLang="zh-HK" b="0" i="1" smtClean="0">
                                <a:latin typeface="Cambria Math" panose="02040503050406030204" pitchFamily="18" charset="0"/>
                                <a:ea typeface="Cambria Math" panose="02040503050406030204" pitchFamily="18" charset="0"/>
                              </a:rPr>
                              <m:t>𝑖</m:t>
                            </m:r>
                          </m:sub>
                        </m:sSub>
                        <m:r>
                          <a:rPr lang="en-US" altLang="zh-HK" i="1">
                            <a:latin typeface="Cambria Math" panose="02040503050406030204" pitchFamily="18" charset="0"/>
                            <a:ea typeface="Cambria Math" panose="02040503050406030204" pitchFamily="18" charset="0"/>
                          </a:rPr>
                          <m:t>)</m:t>
                        </m:r>
                      </m:sup>
                    </m:sSubSup>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en-US" altLang="zh-HK" dirty="0">
                    <a:latin typeface="Times New Roman" panose="02020603050405020304" pitchFamily="18" charset="0"/>
                    <a:cs typeface="Times New Roman" panose="02020603050405020304" pitchFamily="18" charset="0"/>
                  </a:rPr>
                  <a:t>, where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1≤</m:t>
                    </m:r>
                    <m:r>
                      <a:rPr lang="en-US" altLang="zh-HK" b="0" i="1" smtClean="0">
                        <a:latin typeface="Cambria Math" panose="02040503050406030204" pitchFamily="18" charset="0"/>
                        <a:cs typeface="Times New Roman" panose="02020603050405020304" pitchFamily="18" charset="0"/>
                      </a:rPr>
                      <m:t>𝑖</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a:t>
                </a:r>
              </a:p>
              <a:p>
                <a:r>
                  <a:rPr lang="en-US" altLang="zh-HK" dirty="0">
                    <a:latin typeface="Times New Roman" panose="02020603050405020304" pitchFamily="18" charset="0"/>
                    <a:cs typeface="Times New Roman" panose="02020603050405020304" pitchFamily="18" charset="0"/>
                  </a:rPr>
                  <a:t>Time complexity of the aggregate operation is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d>
                      <m:dPr>
                        <m:ctrlPr>
                          <a:rPr lang="en-US" altLang="zh-HK" b="0" i="1" smtClean="0">
                            <a:latin typeface="Cambria Math" panose="02040503050406030204" pitchFamily="18" charset="0"/>
                            <a:cs typeface="Times New Roman" panose="02020603050405020304" pitchFamily="18" charset="0"/>
                          </a:rPr>
                        </m:ctrlPr>
                      </m:dPr>
                      <m:e>
                        <m:r>
                          <a:rPr lang="en-US" altLang="zh-HK" b="0" i="1" smtClean="0">
                            <a:latin typeface="Cambria Math" panose="02040503050406030204" pitchFamily="18" charset="0"/>
                            <a:cs typeface="Times New Roman" panose="02020603050405020304" pitchFamily="18" charset="0"/>
                          </a:rPr>
                          <m:t>𝑛</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e>
                    </m:d>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69EAF29E-8DC2-4DB4-B5F7-3910AA313617}"/>
                  </a:ext>
                </a:extLst>
              </p:cNvPr>
              <p:cNvSpPr>
                <a:spLocks noGrp="1" noRot="1" noChangeAspect="1" noMove="1" noResize="1" noEditPoints="1" noAdjustHandles="1" noChangeArrowheads="1" noChangeShapeType="1" noTextEdit="1"/>
              </p:cNvSpPr>
              <p:nvPr>
                <p:ph idx="1"/>
              </p:nvPr>
            </p:nvSpPr>
            <p:spPr>
              <a:xfrm>
                <a:off x="846589" y="4762390"/>
                <a:ext cx="11250336" cy="2124972"/>
              </a:xfrm>
              <a:blipFill>
                <a:blip r:embed="rId2"/>
                <a:stretch>
                  <a:fillRect l="-867" t="-24642"/>
                </a:stretch>
              </a:blipFill>
            </p:spPr>
            <p:txBody>
              <a:bodyPr/>
              <a:lstStyle/>
              <a:p>
                <a:r>
                  <a:rPr lang="zh-HK" altLang="en-US">
                    <a:noFill/>
                  </a:rPr>
                  <a:t> </a:t>
                </a:r>
              </a:p>
            </p:txBody>
          </p:sp>
        </mc:Fallback>
      </mc:AlternateContent>
      <p:pic>
        <p:nvPicPr>
          <p:cNvPr id="6" name="圖片 5">
            <a:extLst>
              <a:ext uri="{FF2B5EF4-FFF2-40B4-BE49-F238E27FC236}">
                <a16:creationId xmlns:a16="http://schemas.microsoft.com/office/drawing/2014/main" id="{C88903D9-9119-491E-A3F4-06A0D8B5A988}"/>
              </a:ext>
            </a:extLst>
          </p:cNvPr>
          <p:cNvPicPr>
            <a:picLocks noChangeAspect="1"/>
          </p:cNvPicPr>
          <p:nvPr/>
        </p:nvPicPr>
        <p:blipFill>
          <a:blip r:embed="rId3"/>
          <a:stretch>
            <a:fillRect/>
          </a:stretch>
        </p:blipFill>
        <p:spPr>
          <a:xfrm>
            <a:off x="2343150" y="1187370"/>
            <a:ext cx="7505700" cy="3457575"/>
          </a:xfrm>
          <a:prstGeom prst="rect">
            <a:avLst/>
          </a:prstGeom>
        </p:spPr>
      </p:pic>
    </p:spTree>
    <p:extLst>
      <p:ext uri="{BB962C8B-B14F-4D97-AF65-F5344CB8AC3E}">
        <p14:creationId xmlns:p14="http://schemas.microsoft.com/office/powerpoint/2010/main" val="305007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0A6BDF-5878-4153-9DE9-C2C2D32B03E1}"/>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Summarization of SAFE</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289AF65-BED7-4018-BD34-76485E95E788}"/>
                  </a:ext>
                </a:extLst>
              </p:cNvPr>
              <p:cNvSpPr>
                <a:spLocks noGrp="1"/>
              </p:cNvSpPr>
              <p:nvPr>
                <p:ph idx="1"/>
              </p:nvPr>
            </p:nvSpPr>
            <p:spPr/>
            <p:txBody>
              <a:bodyPr/>
              <a:lstStyle/>
              <a:p>
                <a:r>
                  <a:rPr lang="en-US" altLang="zh-HK" dirty="0">
                    <a:latin typeface="Times New Roman" panose="02020603050405020304" pitchFamily="18" charset="0"/>
                    <a:cs typeface="Times New Roman" panose="02020603050405020304" pitchFamily="18" charset="0"/>
                  </a:rPr>
                  <a:t>Uses the share and aggregate operations to compute the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 kernel density function values </a:t>
                </a:r>
                <a14:m>
                  <m:oMath xmlns:m="http://schemas.openxmlformats.org/officeDocument/2006/math">
                    <m:sSubSup>
                      <m:sSubSupPr>
                        <m:ctrlPr>
                          <a:rPr lang="en-US" altLang="zh-HK" i="1" smtClean="0">
                            <a:latin typeface="Cambria Math" panose="02040503050406030204" pitchFamily="18" charset="0"/>
                            <a:ea typeface="Cambria Math" panose="02040503050406030204" pitchFamily="18" charset="0"/>
                          </a:rPr>
                        </m:ctrlPr>
                      </m:sSubSup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up>
                        <m:r>
                          <a:rPr lang="en-US" altLang="zh-HK" i="1">
                            <a:latin typeface="Cambria Math" panose="02040503050406030204" pitchFamily="18" charset="0"/>
                            <a:ea typeface="Cambria Math" panose="02040503050406030204" pitchFamily="18" charset="0"/>
                          </a:rPr>
                          <m:t>(</m:t>
                        </m:r>
                        <m:sSub>
                          <m:sSubPr>
                            <m:ctrlPr>
                              <a:rPr lang="en-US" altLang="zh-HK" i="1" smtClean="0">
                                <a:latin typeface="Cambria Math" panose="02040503050406030204" pitchFamily="18" charset="0"/>
                                <a:ea typeface="Cambria Math" panose="02040503050406030204" pitchFamily="18" charset="0"/>
                              </a:rPr>
                            </m:ctrlPr>
                          </m:sSubPr>
                          <m:e>
                            <m:r>
                              <a:rPr lang="en-US" altLang="zh-HK" i="1" smtClean="0">
                                <a:latin typeface="Cambria Math" panose="02040503050406030204" pitchFamily="18" charset="0"/>
                                <a:ea typeface="Cambria Math" panose="02040503050406030204" pitchFamily="18" charset="0"/>
                              </a:rPr>
                              <m:t>𝑏</m:t>
                            </m:r>
                          </m:e>
                          <m:sub>
                            <m:r>
                              <a:rPr lang="en-US" altLang="zh-HK" b="0" i="1" smtClean="0">
                                <a:latin typeface="Cambria Math" panose="02040503050406030204" pitchFamily="18" charset="0"/>
                                <a:ea typeface="Cambria Math" panose="02040503050406030204" pitchFamily="18" charset="0"/>
                              </a:rPr>
                              <m:t>𝑖</m:t>
                            </m:r>
                          </m:sub>
                        </m:sSub>
                        <m:r>
                          <a:rPr lang="en-US" altLang="zh-HK" i="1">
                            <a:latin typeface="Cambria Math" panose="02040503050406030204" pitchFamily="18" charset="0"/>
                            <a:ea typeface="Cambria Math" panose="02040503050406030204" pitchFamily="18" charset="0"/>
                          </a:rPr>
                          <m:t>)</m:t>
                        </m:r>
                      </m:sup>
                    </m:sSubSup>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(corresponds to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 bandwidths)</a:t>
                </a:r>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for each pixel </a:t>
                </a:r>
                <a14:m>
                  <m:oMath xmlns:m="http://schemas.openxmlformats.org/officeDocument/2006/math">
                    <m:r>
                      <a:rPr lang="en-US" altLang="zh-HK" b="1" smtClean="0">
                        <a:latin typeface="Cambria Math" panose="02040503050406030204" pitchFamily="18" charset="0"/>
                        <a:ea typeface="Cambria Math" panose="02040503050406030204" pitchFamily="18" charset="0"/>
                      </a:rPr>
                      <m:t>𝐪</m:t>
                    </m:r>
                  </m:oMath>
                </a14:m>
                <a:r>
                  <a:rPr lang="en-US" altLang="zh-HK" dirty="0">
                    <a:latin typeface="Times New Roman" panose="02020603050405020304" pitchFamily="18" charset="0"/>
                    <a:cs typeface="Times New Roman" panose="02020603050405020304" pitchFamily="18" charset="0"/>
                  </a:rPr>
                  <a:t>.</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The time complexity of SAFE is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𝑋𝑌</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𝑛</m:t>
                    </m:r>
                    <m:func>
                      <m:funcPr>
                        <m:ctrlPr>
                          <a:rPr lang="en-US" altLang="zh-HK" b="0" i="1" smtClean="0">
                            <a:latin typeface="Cambria Math" panose="02040503050406030204" pitchFamily="18" charset="0"/>
                            <a:cs typeface="Times New Roman" panose="02020603050405020304" pitchFamily="18" charset="0"/>
                          </a:rPr>
                        </m:ctrlPr>
                      </m:funcPr>
                      <m:fName>
                        <m:r>
                          <m:rPr>
                            <m:sty m:val="p"/>
                          </m:rPr>
                          <a:rPr lang="en-US" altLang="zh-HK" b="0" i="0" smtClean="0">
                            <a:latin typeface="Cambria Math" panose="02040503050406030204" pitchFamily="18" charset="0"/>
                            <a:cs typeface="Times New Roman" panose="02020603050405020304" pitchFamily="18" charset="0"/>
                          </a:rPr>
                          <m:t>log</m:t>
                        </m:r>
                      </m:fName>
                      <m:e>
                        <m:r>
                          <a:rPr lang="en-US" altLang="zh-HK" b="0" i="1" smtClean="0">
                            <a:latin typeface="Cambria Math" panose="02040503050406030204" pitchFamily="18" charset="0"/>
                            <a:cs typeface="Times New Roman" panose="02020603050405020304" pitchFamily="18" charset="0"/>
                          </a:rPr>
                          <m:t>𝐿</m:t>
                        </m:r>
                      </m:e>
                    </m:func>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r>
                      <a:rPr lang="en-US" altLang="zh-HK" b="0" i="1"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 (with the resolution size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𝑌</m:t>
                    </m:r>
                  </m:oMath>
                </a14:m>
                <a:r>
                  <a:rPr lang="en-US" altLang="zh-HK" dirty="0">
                    <a:latin typeface="Times New Roman" panose="02020603050405020304" pitchFamily="18" charset="0"/>
                    <a:cs typeface="Times New Roman" panose="02020603050405020304" pitchFamily="18" charset="0"/>
                  </a:rPr>
                  <a:t>).</a:t>
                </a:r>
              </a:p>
              <a:p>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6289AF65-BED7-4018-BD34-76485E95E788}"/>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215269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895637-9674-4180-8976-A95BC068B67D}"/>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Experimental Evaluation</a:t>
            </a:r>
            <a:endParaRPr lang="zh-HK" altLang="en-US" dirty="0"/>
          </a:p>
        </p:txBody>
      </p:sp>
      <p:pic>
        <p:nvPicPr>
          <p:cNvPr id="4" name="圖片 3">
            <a:extLst>
              <a:ext uri="{FF2B5EF4-FFF2-40B4-BE49-F238E27FC236}">
                <a16:creationId xmlns:a16="http://schemas.microsoft.com/office/drawing/2014/main" id="{B37DB288-6F96-41BA-BB30-3CC38D9EDE2B}"/>
              </a:ext>
            </a:extLst>
          </p:cNvPr>
          <p:cNvPicPr>
            <a:picLocks noChangeAspect="1"/>
          </p:cNvPicPr>
          <p:nvPr/>
        </p:nvPicPr>
        <p:blipFill>
          <a:blip r:embed="rId2"/>
          <a:stretch>
            <a:fillRect/>
          </a:stretch>
        </p:blipFill>
        <p:spPr>
          <a:xfrm>
            <a:off x="3343275" y="1690688"/>
            <a:ext cx="5505450" cy="1647825"/>
          </a:xfrm>
          <a:prstGeom prst="rect">
            <a:avLst/>
          </a:prstGeom>
        </p:spPr>
      </p:pic>
      <p:pic>
        <p:nvPicPr>
          <p:cNvPr id="5" name="圖片 4">
            <a:extLst>
              <a:ext uri="{FF2B5EF4-FFF2-40B4-BE49-F238E27FC236}">
                <a16:creationId xmlns:a16="http://schemas.microsoft.com/office/drawing/2014/main" id="{EF60CD6A-3529-4CDF-B2BF-37F8A3E6E977}"/>
              </a:ext>
            </a:extLst>
          </p:cNvPr>
          <p:cNvPicPr>
            <a:picLocks noChangeAspect="1"/>
          </p:cNvPicPr>
          <p:nvPr/>
        </p:nvPicPr>
        <p:blipFill>
          <a:blip r:embed="rId3"/>
          <a:stretch>
            <a:fillRect/>
          </a:stretch>
        </p:blipFill>
        <p:spPr>
          <a:xfrm>
            <a:off x="1385188" y="3589338"/>
            <a:ext cx="9881227" cy="2765423"/>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4B00A4C-9CB8-44B5-95A8-B0EDF2540E3D}"/>
                  </a:ext>
                </a:extLst>
              </p:cNvPr>
              <p:cNvSpPr txBox="1"/>
              <p:nvPr/>
            </p:nvSpPr>
            <p:spPr>
              <a:xfrm>
                <a:off x="3632595" y="6277431"/>
                <a:ext cx="5386411"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The resolution size is fixed to be 640 </a:t>
                </a:r>
                <a14:m>
                  <m:oMath xmlns:m="http://schemas.openxmlformats.org/officeDocument/2006/math">
                    <m:r>
                      <a:rPr lang="en-US" altLang="zh-HK" sz="2200" i="1" smtClean="0">
                        <a:latin typeface="Cambria Math" panose="02040503050406030204" pitchFamily="18" charset="0"/>
                        <a:ea typeface="Cambria Math" panose="02040503050406030204" pitchFamily="18" charset="0"/>
                      </a:rPr>
                      <m:t>×</m:t>
                    </m:r>
                  </m:oMath>
                </a14:m>
                <a:r>
                  <a:rPr lang="en-US" altLang="zh-HK" sz="2200" dirty="0">
                    <a:latin typeface="Times New Roman" panose="02020603050405020304" pitchFamily="18" charset="0"/>
                    <a:cs typeface="Times New Roman" panose="02020603050405020304" pitchFamily="18" charset="0"/>
                  </a:rPr>
                  <a:t> 480.</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8" name="文字方塊 7">
                <a:extLst>
                  <a:ext uri="{FF2B5EF4-FFF2-40B4-BE49-F238E27FC236}">
                    <a16:creationId xmlns:a16="http://schemas.microsoft.com/office/drawing/2014/main" id="{C4B00A4C-9CB8-44B5-95A8-B0EDF2540E3D}"/>
                  </a:ext>
                </a:extLst>
              </p:cNvPr>
              <p:cNvSpPr txBox="1">
                <a:spLocks noRot="1" noChangeAspect="1" noMove="1" noResize="1" noEditPoints="1" noAdjustHandles="1" noChangeArrowheads="1" noChangeShapeType="1" noTextEdit="1"/>
              </p:cNvSpPr>
              <p:nvPr/>
            </p:nvSpPr>
            <p:spPr>
              <a:xfrm>
                <a:off x="3632595" y="6277431"/>
                <a:ext cx="5386411" cy="430887"/>
              </a:xfrm>
              <a:prstGeom prst="rect">
                <a:avLst/>
              </a:prstGeom>
              <a:blipFill>
                <a:blip r:embed="rId4"/>
                <a:stretch>
                  <a:fillRect l="-1472" t="-10000" b="-28571"/>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426029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C8544-402C-4774-A464-7C1940E9E8CB}"/>
              </a:ext>
            </a:extLst>
          </p:cNvPr>
          <p:cNvSpPr>
            <a:spLocks noGrp="1"/>
          </p:cNvSpPr>
          <p:nvPr>
            <p:ph type="title"/>
          </p:nvPr>
        </p:nvSpPr>
        <p:spPr>
          <a:xfrm>
            <a:off x="838200" y="71510"/>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Ongoing Work and Future Opportunities</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6874134-8079-4D5D-994F-BFD91A300342}"/>
                  </a:ext>
                </a:extLst>
              </p:cNvPr>
              <p:cNvSpPr>
                <a:spLocks noGrp="1"/>
              </p:cNvSpPr>
              <p:nvPr>
                <p:ph idx="1"/>
              </p:nvPr>
            </p:nvSpPr>
            <p:spPr>
              <a:xfrm>
                <a:off x="838200" y="1342238"/>
                <a:ext cx="10515600" cy="5729681"/>
              </a:xfrm>
            </p:spPr>
            <p:txBody>
              <a:bodyPr>
                <a:normAutofit/>
              </a:bodyPr>
              <a:lstStyle/>
              <a:p>
                <a:r>
                  <a:rPr lang="en-US" altLang="zh-HK" dirty="0">
                    <a:latin typeface="Times New Roman" panose="02020603050405020304" pitchFamily="18" charset="0"/>
                    <a:cs typeface="Times New Roman" panose="02020603050405020304" pitchFamily="18" charset="0"/>
                  </a:rPr>
                  <a:t>Extend SAFE to improve the efficiency of different bandwidth selection methods for multivariate kernel density estimation.</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Extend SAFE to support other kernel functions, e.g., Gaussian kernel and exponential kernel.</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Can we further develop the optimal solution?</a:t>
                </a:r>
              </a:p>
              <a:p>
                <a:pPr lvl="1"/>
                <a:r>
                  <a:rPr lang="en-US" altLang="zh-HK" dirty="0">
                    <a:latin typeface="Times New Roman" panose="02020603050405020304" pitchFamily="18" charset="0"/>
                    <a:cs typeface="Times New Roman" panose="02020603050405020304" pitchFamily="18" charset="0"/>
                  </a:rPr>
                  <a:t>Current lower bound time complexity: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HK"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HK" i="1">
                            <a:latin typeface="Cambria Math" panose="02040503050406030204" pitchFamily="18" charset="0"/>
                            <a:ea typeface="Cambria Math" panose="02040503050406030204" pitchFamily="18" charset="0"/>
                            <a:cs typeface="Times New Roman" panose="02020603050405020304" pitchFamily="18" charset="0"/>
                          </a:rPr>
                          <m:t>𝑋𝑌</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𝐿</m:t>
                        </m:r>
                        <m:r>
                          <a:rPr lang="en-US" altLang="zh-HK" i="1">
                            <a:latin typeface="Cambria Math" panose="02040503050406030204" pitchFamily="18" charset="0"/>
                            <a:ea typeface="Cambria Math" panose="02040503050406030204" pitchFamily="18" charset="0"/>
                            <a:cs typeface="Times New Roman" panose="02020603050405020304" pitchFamily="18" charset="0"/>
                          </a:rPr>
                          <m:t>+</m:t>
                        </m:r>
                        <m:r>
                          <a:rPr lang="en-US" altLang="zh-HK" i="1">
                            <a:latin typeface="Cambria Math" panose="02040503050406030204" pitchFamily="18" charset="0"/>
                            <a:ea typeface="Cambria Math" panose="02040503050406030204" pitchFamily="18" charset="0"/>
                            <a:cs typeface="Times New Roman" panose="02020603050405020304" pitchFamily="18" charset="0"/>
                          </a:rPr>
                          <m:t>𝑛</m:t>
                        </m:r>
                      </m:e>
                    </m:d>
                  </m:oMath>
                </a14:m>
                <a:r>
                  <a:rPr lang="en-US" altLang="zh-HK" dirty="0">
                    <a:latin typeface="Times New Roman" panose="02020603050405020304" pitchFamily="18" charset="0"/>
                    <a:ea typeface="Cambria Math" panose="02040503050406030204" pitchFamily="18" charset="0"/>
                    <a:cs typeface="Times New Roman" panose="02020603050405020304" pitchFamily="18" charset="0"/>
                  </a:rPr>
                  <a:t>.</a:t>
                </a:r>
              </a:p>
              <a:p>
                <a:pPr lvl="1"/>
                <a:r>
                  <a:rPr lang="en-US" altLang="zh-HK" dirty="0">
                    <a:latin typeface="Times New Roman" panose="02020603050405020304" pitchFamily="18" charset="0"/>
                    <a:cs typeface="Times New Roman" panose="02020603050405020304" pitchFamily="18" charset="0"/>
                  </a:rPr>
                  <a:t>State-of-the-art upper bound time complexity: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𝑋𝑌</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𝑛</m:t>
                    </m:r>
                    <m:func>
                      <m:funcPr>
                        <m:ctrlPr>
                          <a:rPr lang="en-US" altLang="zh-HK" b="0" i="1" smtClean="0">
                            <a:latin typeface="Cambria Math" panose="02040503050406030204" pitchFamily="18" charset="0"/>
                            <a:cs typeface="Times New Roman" panose="02020603050405020304" pitchFamily="18" charset="0"/>
                          </a:rPr>
                        </m:ctrlPr>
                      </m:funcPr>
                      <m:fName>
                        <m:r>
                          <m:rPr>
                            <m:sty m:val="p"/>
                          </m:rPr>
                          <a:rPr lang="en-US" altLang="zh-HK" b="0" i="0" smtClean="0">
                            <a:latin typeface="Cambria Math" panose="02040503050406030204" pitchFamily="18" charset="0"/>
                            <a:cs typeface="Times New Roman" panose="02020603050405020304" pitchFamily="18" charset="0"/>
                          </a:rPr>
                          <m:t>log</m:t>
                        </m:r>
                      </m:fName>
                      <m:e>
                        <m:r>
                          <a:rPr lang="en-US" altLang="zh-HK" b="0" i="1" smtClean="0">
                            <a:latin typeface="Cambria Math" panose="02040503050406030204" pitchFamily="18" charset="0"/>
                            <a:cs typeface="Times New Roman" panose="02020603050405020304" pitchFamily="18" charset="0"/>
                          </a:rPr>
                          <m:t>𝐿</m:t>
                        </m:r>
                      </m:e>
                    </m:func>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m:t>
                    </m:r>
                    <m:r>
                      <a:rPr lang="en-US" altLang="zh-HK" b="0" i="1"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Support other types of statistical operations (e.g., kernel smoothing methods) and develop efficient software packages for them.</a:t>
                </a:r>
              </a:p>
            </p:txBody>
          </p:sp>
        </mc:Choice>
        <mc:Fallback xmlns="">
          <p:sp>
            <p:nvSpPr>
              <p:cNvPr id="3" name="內容版面配置區 2">
                <a:extLst>
                  <a:ext uri="{FF2B5EF4-FFF2-40B4-BE49-F238E27FC236}">
                    <a16:creationId xmlns:a16="http://schemas.microsoft.com/office/drawing/2014/main" id="{B6874134-8079-4D5D-994F-BFD91A300342}"/>
                  </a:ext>
                </a:extLst>
              </p:cNvPr>
              <p:cNvSpPr>
                <a:spLocks noGrp="1" noRot="1" noChangeAspect="1" noMove="1" noResize="1" noEditPoints="1" noAdjustHandles="1" noChangeArrowheads="1" noChangeShapeType="1" noTextEdit="1"/>
              </p:cNvSpPr>
              <p:nvPr>
                <p:ph idx="1"/>
              </p:nvPr>
            </p:nvSpPr>
            <p:spPr>
              <a:xfrm>
                <a:off x="838200" y="1342238"/>
                <a:ext cx="10515600" cy="5729681"/>
              </a:xfrm>
              <a:blipFill>
                <a:blip r:embed="rId2"/>
                <a:stretch>
                  <a:fillRect l="-1043" t="-1809"/>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28452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018-03A2-4611-A5F4-43A1C1F6761D}"/>
              </a:ext>
            </a:extLst>
          </p:cNvPr>
          <p:cNvSpPr>
            <a:spLocks noGrp="1"/>
          </p:cNvSpPr>
          <p:nvPr>
            <p:ph type="title"/>
          </p:nvPr>
        </p:nvSpPr>
        <p:spPr>
          <a:xfrm>
            <a:off x="838200" y="195595"/>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Why Kernel Density Visualization (KDV)?</a:t>
            </a:r>
            <a:endParaRPr lang="zh-HK"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CECF9B-2A18-4444-BBC9-622948ADBB88}"/>
              </a:ext>
            </a:extLst>
          </p:cNvPr>
          <p:cNvSpPr>
            <a:spLocks noGrp="1"/>
          </p:cNvSpPr>
          <p:nvPr>
            <p:ph type="sldNum" sz="quarter" idx="12"/>
          </p:nvPr>
        </p:nvSpPr>
        <p:spPr/>
        <p:txBody>
          <a:bodyPr/>
          <a:lstStyle/>
          <a:p>
            <a:fld id="{780A6AC6-A620-4848-B5A7-A3C080C8DEF9}" type="slidenum">
              <a:rPr lang="zh-HK" altLang="en-US" smtClean="0"/>
              <a:t>2</a:t>
            </a:fld>
            <a:endParaRPr lang="zh-HK" altLang="en-US"/>
          </a:p>
        </p:txBody>
      </p:sp>
      <p:pic>
        <p:nvPicPr>
          <p:cNvPr id="5" name="Picture 4">
            <a:extLst>
              <a:ext uri="{FF2B5EF4-FFF2-40B4-BE49-F238E27FC236}">
                <a16:creationId xmlns:a16="http://schemas.microsoft.com/office/drawing/2014/main" id="{CB31157A-9191-418A-AC84-8B098BCABC4A}"/>
              </a:ext>
            </a:extLst>
          </p:cNvPr>
          <p:cNvPicPr>
            <a:picLocks noChangeAspect="1"/>
          </p:cNvPicPr>
          <p:nvPr/>
        </p:nvPicPr>
        <p:blipFill>
          <a:blip r:embed="rId2"/>
          <a:stretch>
            <a:fillRect/>
          </a:stretch>
        </p:blipFill>
        <p:spPr>
          <a:xfrm>
            <a:off x="91582" y="2053787"/>
            <a:ext cx="3532464" cy="2640003"/>
          </a:xfrm>
          <a:prstGeom prst="rect">
            <a:avLst/>
          </a:prstGeom>
        </p:spPr>
      </p:pic>
      <p:pic>
        <p:nvPicPr>
          <p:cNvPr id="7" name="Picture 6">
            <a:extLst>
              <a:ext uri="{FF2B5EF4-FFF2-40B4-BE49-F238E27FC236}">
                <a16:creationId xmlns:a16="http://schemas.microsoft.com/office/drawing/2014/main" id="{4C994AAB-78B0-486D-9E2F-C98B9CB56A26}"/>
              </a:ext>
            </a:extLst>
          </p:cNvPr>
          <p:cNvPicPr>
            <a:picLocks noChangeAspect="1"/>
          </p:cNvPicPr>
          <p:nvPr/>
        </p:nvPicPr>
        <p:blipFill>
          <a:blip r:embed="rId3"/>
          <a:stretch>
            <a:fillRect/>
          </a:stretch>
        </p:blipFill>
        <p:spPr>
          <a:xfrm>
            <a:off x="3940049" y="2053787"/>
            <a:ext cx="4311902" cy="2640003"/>
          </a:xfrm>
          <a:prstGeom prst="rect">
            <a:avLst/>
          </a:prstGeom>
        </p:spPr>
      </p:pic>
      <p:pic>
        <p:nvPicPr>
          <p:cNvPr id="9" name="Picture 8">
            <a:extLst>
              <a:ext uri="{FF2B5EF4-FFF2-40B4-BE49-F238E27FC236}">
                <a16:creationId xmlns:a16="http://schemas.microsoft.com/office/drawing/2014/main" id="{55B43CC2-E284-428C-B168-1C548AD2AAEA}"/>
              </a:ext>
            </a:extLst>
          </p:cNvPr>
          <p:cNvPicPr>
            <a:picLocks noChangeAspect="1"/>
          </p:cNvPicPr>
          <p:nvPr/>
        </p:nvPicPr>
        <p:blipFill>
          <a:blip r:embed="rId4"/>
          <a:stretch>
            <a:fillRect/>
          </a:stretch>
        </p:blipFill>
        <p:spPr>
          <a:xfrm>
            <a:off x="8567954" y="2053787"/>
            <a:ext cx="3514725" cy="2724150"/>
          </a:xfrm>
          <a:prstGeom prst="rect">
            <a:avLst/>
          </a:prstGeom>
        </p:spPr>
      </p:pic>
      <p:sp>
        <p:nvSpPr>
          <p:cNvPr id="10" name="Rectangle 9">
            <a:extLst>
              <a:ext uri="{FF2B5EF4-FFF2-40B4-BE49-F238E27FC236}">
                <a16:creationId xmlns:a16="http://schemas.microsoft.com/office/drawing/2014/main" id="{05D5632D-1D65-4BC8-8BC8-C3C458CE615F}"/>
              </a:ext>
            </a:extLst>
          </p:cNvPr>
          <p:cNvSpPr/>
          <p:nvPr/>
        </p:nvSpPr>
        <p:spPr>
          <a:xfrm>
            <a:off x="-64316" y="5959535"/>
            <a:ext cx="12256316" cy="830997"/>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http://drr.ikcest.org/knowledge_service/ncp.html</a:t>
            </a:r>
          </a:p>
          <a:p>
            <a:r>
              <a:rPr lang="en-US" altLang="zh-HK" sz="1200" dirty="0">
                <a:latin typeface="Times New Roman" panose="02020603050405020304" pitchFamily="18" charset="0"/>
                <a:cs typeface="Times New Roman" panose="02020603050405020304" pitchFamily="18" charset="0"/>
              </a:rPr>
              <a:t>[2] T. N. Chan, P. L. Ip, L. H. U, W. H. Tong, S. Mittal, Y. Li, R. Cheng. "KDV-Explorer: A Near Real-Time Kernel Density Visualization System for Spatial Analysis" VLDB2021</a:t>
            </a:r>
          </a:p>
          <a:p>
            <a:r>
              <a:rPr lang="en-US" altLang="zh-HK" sz="1200" dirty="0">
                <a:latin typeface="Times New Roman" panose="02020603050405020304" pitchFamily="18" charset="0"/>
                <a:cs typeface="Times New Roman" panose="02020603050405020304" pitchFamily="18" charset="0"/>
              </a:rPr>
              <a:t>[3] T. Hart and P. Zandbergen “Kernel density estimation and hotspot mapping Examining the influence of interpolation method, grid cell size, and bandwidth on crime forecasting”, International Journal of Police Strategies and Management 2014</a:t>
            </a:r>
          </a:p>
        </p:txBody>
      </p:sp>
      <p:sp>
        <p:nvSpPr>
          <p:cNvPr id="11" name="TextBox 10">
            <a:extLst>
              <a:ext uri="{FF2B5EF4-FFF2-40B4-BE49-F238E27FC236}">
                <a16:creationId xmlns:a16="http://schemas.microsoft.com/office/drawing/2014/main" id="{4C1B449B-23CA-4092-85F0-E32A264EAA65}"/>
              </a:ext>
            </a:extLst>
          </p:cNvPr>
          <p:cNvSpPr txBox="1"/>
          <p:nvPr/>
        </p:nvSpPr>
        <p:spPr>
          <a:xfrm>
            <a:off x="1520540" y="4704933"/>
            <a:ext cx="4839017" cy="400110"/>
          </a:xfrm>
          <a:prstGeom prst="rect">
            <a:avLst/>
          </a:prstGeom>
          <a:noFill/>
        </p:spPr>
        <p:txBody>
          <a:bodyPr wrap="none" rtlCol="0">
            <a:spAutoFit/>
          </a:bodyPr>
          <a:lstStyle/>
          <a:p>
            <a:r>
              <a:rPr lang="en-US" altLang="zh-HK" sz="2000" dirty="0">
                <a:latin typeface="Times New Roman" panose="02020603050405020304" pitchFamily="18" charset="0"/>
                <a:cs typeface="Times New Roman" panose="02020603050405020304" pitchFamily="18" charset="0"/>
              </a:rPr>
              <a:t>(a) Density visualization of COVID-19 cases</a:t>
            </a:r>
            <a:endParaRPr lang="zh-HK" alt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0209158-C016-4B00-BFB7-399783C156BE}"/>
              </a:ext>
            </a:extLst>
          </p:cNvPr>
          <p:cNvSpPr txBox="1"/>
          <p:nvPr/>
        </p:nvSpPr>
        <p:spPr>
          <a:xfrm>
            <a:off x="8860766" y="4751100"/>
            <a:ext cx="3119765" cy="707886"/>
          </a:xfrm>
          <a:prstGeom prst="rect">
            <a:avLst/>
          </a:prstGeom>
          <a:noFill/>
        </p:spPr>
        <p:txBody>
          <a:bodyPr wrap="none" rtlCol="0">
            <a:spAutoFit/>
          </a:bodyPr>
          <a:lstStyle/>
          <a:p>
            <a:pPr algn="ctr"/>
            <a:r>
              <a:rPr lang="en-US" altLang="zh-HK" sz="2000" dirty="0">
                <a:latin typeface="Times New Roman" panose="02020603050405020304" pitchFamily="18" charset="0"/>
                <a:cs typeface="Times New Roman" panose="02020603050405020304" pitchFamily="18" charset="0"/>
              </a:rPr>
              <a:t>(b)  Density visualization of </a:t>
            </a:r>
            <a:br>
              <a:rPr lang="en-US" altLang="zh-HK" sz="2000" dirty="0">
                <a:latin typeface="Times New Roman" panose="02020603050405020304" pitchFamily="18" charset="0"/>
                <a:cs typeface="Times New Roman" panose="02020603050405020304" pitchFamily="18" charset="0"/>
              </a:rPr>
            </a:br>
            <a:r>
              <a:rPr lang="en-US" altLang="zh-HK" sz="2000" dirty="0">
                <a:latin typeface="Times New Roman" panose="02020603050405020304" pitchFamily="18" charset="0"/>
                <a:cs typeface="Times New Roman" panose="02020603050405020304" pitchFamily="18" charset="0"/>
              </a:rPr>
              <a:t>crime events</a:t>
            </a:r>
            <a:endParaRPr lang="zh-HK"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30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5E9B95-B9E8-4F96-A811-6F9AB3A3ACB3}"/>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What is KDV?</a:t>
            </a:r>
            <a:endParaRPr lang="zh-HK" altLang="en-US"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15D9592E-37F6-4191-BD3A-186D16538D69}"/>
              </a:ext>
            </a:extLst>
          </p:cNvPr>
          <p:cNvPicPr>
            <a:picLocks noChangeAspect="1"/>
          </p:cNvPicPr>
          <p:nvPr/>
        </p:nvPicPr>
        <p:blipFill>
          <a:blip r:embed="rId2"/>
          <a:stretch>
            <a:fillRect/>
          </a:stretch>
        </p:blipFill>
        <p:spPr>
          <a:xfrm>
            <a:off x="8022" y="1690688"/>
            <a:ext cx="2828925" cy="3343275"/>
          </a:xfrm>
          <a:prstGeom prst="rect">
            <a:avLst/>
          </a:prstGeom>
        </p:spPr>
      </p:pic>
      <p:pic>
        <p:nvPicPr>
          <p:cNvPr id="6" name="圖片 5">
            <a:extLst>
              <a:ext uri="{FF2B5EF4-FFF2-40B4-BE49-F238E27FC236}">
                <a16:creationId xmlns:a16="http://schemas.microsoft.com/office/drawing/2014/main" id="{A284A4EB-1E9F-4705-9F56-B6DE3E88F4B1}"/>
              </a:ext>
            </a:extLst>
          </p:cNvPr>
          <p:cNvPicPr>
            <a:picLocks noChangeAspect="1"/>
          </p:cNvPicPr>
          <p:nvPr/>
        </p:nvPicPr>
        <p:blipFill>
          <a:blip r:embed="rId3"/>
          <a:stretch>
            <a:fillRect/>
          </a:stretch>
        </p:blipFill>
        <p:spPr>
          <a:xfrm>
            <a:off x="3025918" y="1690688"/>
            <a:ext cx="2733675" cy="3343275"/>
          </a:xfrm>
          <a:prstGeom prst="rect">
            <a:avLst/>
          </a:prstGeom>
        </p:spPr>
      </p:pic>
      <p:sp>
        <p:nvSpPr>
          <p:cNvPr id="7" name="文字方塊 6">
            <a:extLst>
              <a:ext uri="{FF2B5EF4-FFF2-40B4-BE49-F238E27FC236}">
                <a16:creationId xmlns:a16="http://schemas.microsoft.com/office/drawing/2014/main" id="{4B80C5AA-9455-4FB5-9CD2-AEEFAD652E96}"/>
              </a:ext>
            </a:extLst>
          </p:cNvPr>
          <p:cNvSpPr txBox="1"/>
          <p:nvPr/>
        </p:nvSpPr>
        <p:spPr>
          <a:xfrm>
            <a:off x="274862" y="4924906"/>
            <a:ext cx="2295244" cy="646331"/>
          </a:xfrm>
          <a:prstGeom prst="rect">
            <a:avLst/>
          </a:prstGeom>
          <a:noFill/>
        </p:spPr>
        <p:txBody>
          <a:bodyPr wrap="none" rtlCol="0">
            <a:spAutoFit/>
          </a:bodyPr>
          <a:lstStyle/>
          <a:p>
            <a:pPr algn="ctr"/>
            <a:r>
              <a:rPr lang="en-US" altLang="zh-HK" dirty="0">
                <a:latin typeface="Times New Roman" panose="02020603050405020304" pitchFamily="18" charset="0"/>
                <a:cs typeface="Times New Roman" panose="02020603050405020304" pitchFamily="18" charset="0"/>
              </a:rPr>
              <a:t>Crime location dataset</a:t>
            </a:r>
          </a:p>
          <a:p>
            <a:pPr algn="ctr"/>
            <a:r>
              <a:rPr lang="en-US" altLang="zh-HK" dirty="0">
                <a:latin typeface="Times New Roman" panose="02020603050405020304" pitchFamily="18" charset="0"/>
                <a:cs typeface="Times New Roman" panose="02020603050405020304" pitchFamily="18" charset="0"/>
              </a:rPr>
              <a:t>(in Atlanta)</a:t>
            </a:r>
            <a:endParaRPr lang="zh-HK"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DBF9F2ED-628B-4391-9A69-00C48919BA1C}"/>
              </a:ext>
            </a:extLst>
          </p:cNvPr>
          <p:cNvSpPr txBox="1"/>
          <p:nvPr/>
        </p:nvSpPr>
        <p:spPr>
          <a:xfrm>
            <a:off x="3415566" y="4924905"/>
            <a:ext cx="1954381" cy="646331"/>
          </a:xfrm>
          <a:prstGeom prst="rect">
            <a:avLst/>
          </a:prstGeom>
          <a:noFill/>
        </p:spPr>
        <p:txBody>
          <a:bodyPr wrap="none" rtlCol="0">
            <a:spAutoFit/>
          </a:bodyPr>
          <a:lstStyle/>
          <a:p>
            <a:pPr algn="ctr"/>
            <a:r>
              <a:rPr lang="en-US" altLang="zh-HK" dirty="0">
                <a:latin typeface="Times New Roman" panose="02020603050405020304" pitchFamily="18" charset="0"/>
                <a:cs typeface="Times New Roman" panose="02020603050405020304" pitchFamily="18" charset="0"/>
              </a:rPr>
              <a:t>Crime hotspot map</a:t>
            </a:r>
          </a:p>
          <a:p>
            <a:pPr algn="ctr"/>
            <a:r>
              <a:rPr lang="en-US" altLang="zh-HK" dirty="0">
                <a:latin typeface="Times New Roman" panose="02020603050405020304" pitchFamily="18" charset="0"/>
                <a:cs typeface="Times New Roman" panose="02020603050405020304" pitchFamily="18" charset="0"/>
              </a:rPr>
              <a:t>(based on KDV)</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內容版面配置區 2">
                <a:extLst>
                  <a:ext uri="{FF2B5EF4-FFF2-40B4-BE49-F238E27FC236}">
                    <a16:creationId xmlns:a16="http://schemas.microsoft.com/office/drawing/2014/main" id="{26D55630-9C1A-4E18-AD03-95B0EE788AB8}"/>
                  </a:ext>
                </a:extLst>
              </p:cNvPr>
              <p:cNvSpPr>
                <a:spLocks noGrp="1"/>
              </p:cNvSpPr>
              <p:nvPr>
                <p:ph idx="1"/>
              </p:nvPr>
            </p:nvSpPr>
            <p:spPr>
              <a:xfrm>
                <a:off x="5911719" y="1737719"/>
                <a:ext cx="5569332" cy="4423664"/>
              </a:xfrm>
            </p:spPr>
            <p:txBody>
              <a:bodyPr/>
              <a:lstStyle/>
              <a:p>
                <a:r>
                  <a:rPr lang="en-US" altLang="zh-HK" dirty="0">
                    <a:latin typeface="Times New Roman" panose="02020603050405020304" pitchFamily="18" charset="0"/>
                    <a:cs typeface="Times New Roman" panose="02020603050405020304" pitchFamily="18" charset="0"/>
                  </a:rPr>
                  <a:t>Given a location dataset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𝑃</m:t>
                    </m:r>
                  </m:oMath>
                </a14:m>
                <a:r>
                  <a:rPr lang="en-US" altLang="zh-HK" dirty="0">
                    <a:latin typeface="Times New Roman" panose="02020603050405020304" pitchFamily="18" charset="0"/>
                    <a:cs typeface="Times New Roman" panose="02020603050405020304" pitchFamily="18" charset="0"/>
                  </a:rPr>
                  <a:t>, we need to color each pixel </a:t>
                </a:r>
                <a14:m>
                  <m:oMath xmlns:m="http://schemas.openxmlformats.org/officeDocument/2006/math">
                    <m:r>
                      <a:rPr lang="en-US" altLang="zh-HK" b="1" i="0" dirty="0" smtClean="0">
                        <a:latin typeface="Cambria Math" panose="02040503050406030204" pitchFamily="18" charset="0"/>
                        <a:cs typeface="Times New Roman" panose="02020603050405020304" pitchFamily="18" charset="0"/>
                      </a:rPr>
                      <m:t>𝐪</m:t>
                    </m:r>
                  </m:oMath>
                </a14:m>
                <a:r>
                  <a:rPr lang="en-US" altLang="zh-HK" dirty="0">
                    <a:latin typeface="Times New Roman" panose="02020603050405020304" pitchFamily="18" charset="0"/>
                    <a:cs typeface="Times New Roman" panose="02020603050405020304" pitchFamily="18" charset="0"/>
                  </a:rPr>
                  <a:t> based on the kernel density function </a:t>
                </a:r>
                <a14:m>
                  <m:oMath xmlns:m="http://schemas.openxmlformats.org/officeDocument/2006/math">
                    <m:sSubSup>
                      <m:sSubSupPr>
                        <m:ctrlPr>
                          <a:rPr lang="en-US" altLang="zh-HK" b="0" i="1" smtClean="0">
                            <a:latin typeface="Cambria Math" panose="02040503050406030204" pitchFamily="18" charset="0"/>
                            <a:cs typeface="Times New Roman" panose="02020603050405020304" pitchFamily="18" charset="0"/>
                          </a:rPr>
                        </m:ctrlPr>
                      </m:sSubSupPr>
                      <m:e>
                        <m:r>
                          <a:rPr lang="en-US" altLang="zh-HK" i="1">
                            <a:latin typeface="Cambria Math" panose="02040503050406030204" pitchFamily="18" charset="0"/>
                            <a:ea typeface="Cambria Math" panose="02040503050406030204" pitchFamily="18" charset="0"/>
                            <a:cs typeface="Times New Roman" panose="02020603050405020304" pitchFamily="18" charset="0"/>
                          </a:rPr>
                          <m:t>ℱ</m:t>
                        </m:r>
                      </m:e>
                      <m:sub>
                        <m:r>
                          <a:rPr lang="en-US" altLang="zh-HK" i="1">
                            <a:latin typeface="Cambria Math" panose="02040503050406030204" pitchFamily="18" charset="0"/>
                            <a:cs typeface="Times New Roman" panose="02020603050405020304" pitchFamily="18" charset="0"/>
                          </a:rPr>
                          <m:t>𝑃</m:t>
                        </m:r>
                      </m:sub>
                      <m:sup>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𝑏</m:t>
                        </m:r>
                        <m:r>
                          <a:rPr lang="en-US" altLang="zh-HK" b="0" i="1" smtClean="0">
                            <a:latin typeface="Cambria Math" panose="02040503050406030204" pitchFamily="18" charset="0"/>
                            <a:cs typeface="Times New Roman" panose="02020603050405020304" pitchFamily="18" charset="0"/>
                          </a:rPr>
                          <m:t>)</m:t>
                        </m:r>
                      </m:sup>
                    </m:sSubSup>
                    <m:r>
                      <a:rPr lang="en-US" altLang="zh-HK" b="0" i="1" smtClean="0">
                        <a:latin typeface="Cambria Math" panose="02040503050406030204" pitchFamily="18" charset="0"/>
                        <a:cs typeface="Times New Roman" panose="02020603050405020304" pitchFamily="18" charset="0"/>
                      </a:rPr>
                      <m:t>(</m:t>
                    </m:r>
                    <m:r>
                      <a:rPr lang="en-US" altLang="zh-HK" b="1" i="0" dirty="0" smtClean="0">
                        <a:latin typeface="Cambria Math" panose="02040503050406030204" pitchFamily="18" charset="0"/>
                        <a:cs typeface="Times New Roman" panose="02020603050405020304" pitchFamily="18" charset="0"/>
                      </a:rPr>
                      <m:t>𝐪</m:t>
                    </m:r>
                    <m:r>
                      <a:rPr lang="en-US" altLang="zh-HK" b="0" i="1" smtClean="0">
                        <a:latin typeface="Cambria Math" panose="02040503050406030204" pitchFamily="18" charset="0"/>
                        <a:cs typeface="Times New Roman" panose="02020603050405020304" pitchFamily="18" charset="0"/>
                      </a:rPr>
                      <m:t>)</m:t>
                    </m:r>
                  </m:oMath>
                </a14:m>
                <a:r>
                  <a:rPr lang="en-US" altLang="zh-HK" dirty="0">
                    <a:latin typeface="Times New Roman" panose="02020603050405020304" pitchFamily="18" charset="0"/>
                    <a:cs typeface="Times New Roman" panose="02020603050405020304" pitchFamily="18" charset="0"/>
                  </a:rPr>
                  <a:t>.</a:t>
                </a:r>
              </a:p>
              <a:p>
                <a:pPr lvl="1"/>
                <a:r>
                  <a:rPr lang="en-US" altLang="zh-HK" dirty="0">
                    <a:latin typeface="Times New Roman" panose="02020603050405020304" pitchFamily="18" charset="0"/>
                    <a:cs typeface="Times New Roman" panose="02020603050405020304" pitchFamily="18" charset="0"/>
                  </a:rPr>
                  <a:t>High density: red color</a:t>
                </a:r>
              </a:p>
              <a:p>
                <a:pPr lvl="1"/>
                <a:r>
                  <a:rPr lang="en-US" altLang="zh-HK" dirty="0">
                    <a:latin typeface="Times New Roman" panose="02020603050405020304" pitchFamily="18" charset="0"/>
                    <a:cs typeface="Times New Roman" panose="02020603050405020304" pitchFamily="18" charset="0"/>
                  </a:rPr>
                  <a:t>Low density: blue color</a:t>
                </a:r>
                <a:endParaRPr lang="zh-HK" altLang="en-US" dirty="0">
                  <a:latin typeface="Times New Roman" panose="02020603050405020304" pitchFamily="18" charset="0"/>
                  <a:cs typeface="Times New Roman" panose="02020603050405020304" pitchFamily="18" charset="0"/>
                </a:endParaRPr>
              </a:p>
            </p:txBody>
          </p:sp>
        </mc:Choice>
        <mc:Fallback>
          <p:sp>
            <p:nvSpPr>
              <p:cNvPr id="9" name="內容版面配置區 2">
                <a:extLst>
                  <a:ext uri="{FF2B5EF4-FFF2-40B4-BE49-F238E27FC236}">
                    <a16:creationId xmlns:a16="http://schemas.microsoft.com/office/drawing/2014/main" id="{26D55630-9C1A-4E18-AD03-95B0EE788AB8}"/>
                  </a:ext>
                </a:extLst>
              </p:cNvPr>
              <p:cNvSpPr>
                <a:spLocks noGrp="1" noRot="1" noChangeAspect="1" noMove="1" noResize="1" noEditPoints="1" noAdjustHandles="1" noChangeArrowheads="1" noChangeShapeType="1" noTextEdit="1"/>
              </p:cNvSpPr>
              <p:nvPr>
                <p:ph idx="1"/>
              </p:nvPr>
            </p:nvSpPr>
            <p:spPr>
              <a:xfrm>
                <a:off x="5911719" y="1737719"/>
                <a:ext cx="5569332" cy="4423664"/>
              </a:xfrm>
              <a:blipFill>
                <a:blip r:embed="rId4"/>
                <a:stretch>
                  <a:fillRect l="-1972" t="-2342" r="-2738"/>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0" name="TextBox 33">
                <a:extLst>
                  <a:ext uri="{FF2B5EF4-FFF2-40B4-BE49-F238E27FC236}">
                    <a16:creationId xmlns:a16="http://schemas.microsoft.com/office/drawing/2014/main" id="{09CEEF31-278A-400C-95F1-5D233B98320A}"/>
                  </a:ext>
                </a:extLst>
              </p:cNvPr>
              <p:cNvSpPr txBox="1"/>
              <p:nvPr/>
            </p:nvSpPr>
            <p:spPr>
              <a:xfrm>
                <a:off x="5949975" y="4257497"/>
                <a:ext cx="4128502" cy="982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HK" sz="2000" b="0" i="1" smtClean="0">
                              <a:latin typeface="Cambria Math" panose="02040503050406030204" pitchFamily="18" charset="0"/>
                              <a:ea typeface="Cambria Math" panose="02040503050406030204" pitchFamily="18" charset="0"/>
                            </a:rPr>
                          </m:ctrlPr>
                        </m:sSubSupPr>
                        <m:e>
                          <m:r>
                            <a:rPr lang="en-US" altLang="zh-HK" sz="2000" i="1" smtClean="0">
                              <a:latin typeface="Cambria Math" panose="02040503050406030204" pitchFamily="18" charset="0"/>
                              <a:ea typeface="Cambria Math" panose="02040503050406030204" pitchFamily="18" charset="0"/>
                            </a:rPr>
                            <m:t>ℱ</m:t>
                          </m:r>
                        </m:e>
                        <m:sub>
                          <m:r>
                            <a:rPr lang="en-US" altLang="zh-HK" sz="2000" b="0" i="1" smtClean="0">
                              <a:latin typeface="Cambria Math" panose="02040503050406030204" pitchFamily="18" charset="0"/>
                              <a:ea typeface="Cambria Math" panose="02040503050406030204" pitchFamily="18" charset="0"/>
                            </a:rPr>
                            <m:t>𝑃</m:t>
                          </m:r>
                        </m:sub>
                        <m:sup>
                          <m: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𝑏</m:t>
                          </m:r>
                          <m:r>
                            <a:rPr lang="en-US" altLang="zh-HK" sz="2000" b="0" i="1" smtClean="0">
                              <a:latin typeface="Cambria Math" panose="02040503050406030204" pitchFamily="18" charset="0"/>
                              <a:ea typeface="Cambria Math" panose="02040503050406030204" pitchFamily="18" charset="0"/>
                            </a:rPr>
                            <m:t>)</m:t>
                          </m:r>
                        </m:sup>
                      </m:sSubSup>
                      <m:d>
                        <m:dPr>
                          <m:ctrlPr>
                            <a:rPr lang="en-US" altLang="zh-HK" sz="2000" b="0" i="1" smtClean="0">
                              <a:latin typeface="Cambria Math" panose="02040503050406030204" pitchFamily="18" charset="0"/>
                              <a:ea typeface="Cambria Math" panose="02040503050406030204" pitchFamily="18" charset="0"/>
                            </a:rPr>
                          </m:ctrlPr>
                        </m:dPr>
                        <m:e>
                          <m:r>
                            <a:rPr lang="en-US" altLang="zh-HK" sz="2000" b="1" i="0" smtClean="0">
                              <a:latin typeface="Cambria Math" panose="02040503050406030204" pitchFamily="18" charset="0"/>
                              <a:ea typeface="Cambria Math" panose="02040503050406030204" pitchFamily="18" charset="0"/>
                            </a:rPr>
                            <m:t>𝐪</m:t>
                          </m:r>
                        </m:e>
                      </m:d>
                      <m:r>
                        <a:rPr lang="en-US" altLang="zh-HK" sz="2000" b="0" i="1" smtClean="0">
                          <a:latin typeface="Cambria Math" panose="02040503050406030204" pitchFamily="18" charset="0"/>
                          <a:ea typeface="Cambria Math" panose="02040503050406030204" pitchFamily="18" charset="0"/>
                        </a:rPr>
                        <m:t>=</m:t>
                      </m:r>
                      <m:nary>
                        <m:naryPr>
                          <m:chr m:val="∑"/>
                          <m:supHide m:val="on"/>
                          <m:ctrlPr>
                            <a:rPr lang="en-US" altLang="zh-HK" sz="2000" b="0" i="1" smtClean="0">
                              <a:latin typeface="Cambria Math" panose="02040503050406030204" pitchFamily="18" charset="0"/>
                              <a:ea typeface="Cambria Math" panose="02040503050406030204" pitchFamily="18" charset="0"/>
                            </a:rPr>
                          </m:ctrlPr>
                        </m:naryPr>
                        <m:sub>
                          <m:r>
                            <a:rPr lang="en-US" altLang="zh-HK" sz="2000" b="1">
                              <a:latin typeface="Cambria Math" panose="02040503050406030204" pitchFamily="18" charset="0"/>
                              <a:ea typeface="Cambria Math" panose="02040503050406030204" pitchFamily="18" charset="0"/>
                            </a:rPr>
                            <m:t>𝐩</m:t>
                          </m:r>
                          <m:r>
                            <m:rPr>
                              <m:brk m:alnAt="7"/>
                            </m:rP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𝑃</m:t>
                          </m:r>
                        </m:sub>
                        <m:sup/>
                        <m:e>
                          <m:r>
                            <a:rPr lang="en-US" altLang="zh-HK" sz="2000" b="0" i="1" smtClean="0">
                              <a:latin typeface="Cambria Math" panose="02040503050406030204" pitchFamily="18" charset="0"/>
                              <a:ea typeface="Cambria Math" panose="02040503050406030204" pitchFamily="18" charset="0"/>
                            </a:rPr>
                            <m:t>𝑤</m:t>
                          </m:r>
                        </m:e>
                      </m:nary>
                      <m:r>
                        <a:rPr lang="en-US" altLang="zh-HK" sz="2000" b="0" i="1" smtClean="0">
                          <a:latin typeface="Cambria Math" panose="02040503050406030204" pitchFamily="18" charset="0"/>
                          <a:ea typeface="Cambria Math" panose="02040503050406030204" pitchFamily="18" charset="0"/>
                        </a:rPr>
                        <m:t>∙</m:t>
                      </m:r>
                      <m:d>
                        <m:dPr>
                          <m:begChr m:val="{"/>
                          <m:endChr m:val=""/>
                          <m:ctrlPr>
                            <a:rPr lang="en-US" altLang="zh-HK" sz="20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HK" sz="2000" b="0" i="1" smtClean="0">
                                  <a:latin typeface="Cambria Math" panose="02040503050406030204" pitchFamily="18" charset="0"/>
                                  <a:ea typeface="Cambria Math" panose="02040503050406030204" pitchFamily="18" charset="0"/>
                                </a:rPr>
                              </m:ctrlPr>
                            </m:mPr>
                            <m:mr>
                              <m:e>
                                <m:r>
                                  <a:rPr lang="en-US" altLang="zh-HK" sz="2000" b="0" i="1" smtClean="0">
                                    <a:latin typeface="Cambria Math" panose="02040503050406030204" pitchFamily="18" charset="0"/>
                                    <a:ea typeface="Cambria Math" panose="02040503050406030204" pitchFamily="18" charset="0"/>
                                  </a:rPr>
                                  <m:t>1−</m:t>
                                </m:r>
                                <m:f>
                                  <m:fPr>
                                    <m:ctrlPr>
                                      <a:rPr lang="en-US" altLang="zh-HK" sz="2000" b="0" i="1" smtClean="0">
                                        <a:latin typeface="Cambria Math" panose="02040503050406030204" pitchFamily="18" charset="0"/>
                                        <a:ea typeface="Cambria Math" panose="02040503050406030204" pitchFamily="18" charset="0"/>
                                      </a:rPr>
                                    </m:ctrlPr>
                                  </m:fPr>
                                  <m:num>
                                    <m:r>
                                      <a:rPr lang="en-US" altLang="zh-HK" sz="2000" b="0" i="1" smtClean="0">
                                        <a:latin typeface="Cambria Math" panose="02040503050406030204" pitchFamily="18" charset="0"/>
                                        <a:ea typeface="Cambria Math" panose="02040503050406030204" pitchFamily="18" charset="0"/>
                                      </a:rPr>
                                      <m:t>1</m:t>
                                    </m:r>
                                  </m:num>
                                  <m:den>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𝑏</m:t>
                                        </m:r>
                                      </m:e>
                                      <m:sup>
                                        <m:r>
                                          <a:rPr lang="en-US" altLang="zh-HK" sz="2000" b="0" i="1" smtClean="0">
                                            <a:latin typeface="Cambria Math" panose="02040503050406030204" pitchFamily="18" charset="0"/>
                                            <a:ea typeface="Cambria Math" panose="02040503050406030204" pitchFamily="18" charset="0"/>
                                          </a:rPr>
                                          <m:t>2</m:t>
                                        </m:r>
                                      </m:sup>
                                    </m:sSup>
                                  </m:den>
                                </m:f>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𝑑𝑖𝑠𝑡</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𝐪</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𝐩</m:t>
                                    </m:r>
                                    <m:r>
                                      <a:rPr lang="en-US" altLang="zh-HK" sz="2000" b="0" i="1" smtClean="0">
                                        <a:latin typeface="Cambria Math" panose="02040503050406030204" pitchFamily="18" charset="0"/>
                                        <a:ea typeface="Cambria Math" panose="02040503050406030204" pitchFamily="18" charset="0"/>
                                      </a:rPr>
                                      <m:t>)</m:t>
                                    </m:r>
                                  </m:e>
                                  <m:sup>
                                    <m:r>
                                      <a:rPr lang="en-US" altLang="zh-HK" sz="2000" b="0" i="1" smtClean="0">
                                        <a:latin typeface="Cambria Math" panose="02040503050406030204" pitchFamily="18" charset="0"/>
                                        <a:ea typeface="Cambria Math" panose="02040503050406030204" pitchFamily="18" charset="0"/>
                                      </a:rPr>
                                      <m:t>2</m:t>
                                    </m:r>
                                  </m:sup>
                                </m:sSup>
                              </m:e>
                            </m:mr>
                            <m:mr>
                              <m:e>
                                <m:r>
                                  <a:rPr lang="en-US" altLang="zh-HK" sz="2000" b="0" i="1" smtClean="0">
                                    <a:latin typeface="Cambria Math" panose="02040503050406030204" pitchFamily="18" charset="0"/>
                                    <a:ea typeface="Cambria Math" panose="02040503050406030204" pitchFamily="18" charset="0"/>
                                  </a:rPr>
                                  <m:t>0</m:t>
                                </m:r>
                              </m:e>
                            </m:mr>
                          </m:m>
                        </m:e>
                      </m:d>
                    </m:oMath>
                  </m:oMathPara>
                </a14:m>
                <a:endParaRPr lang="zh-HK" altLang="en-US" sz="2000" dirty="0"/>
              </a:p>
            </p:txBody>
          </p:sp>
        </mc:Choice>
        <mc:Fallback xmlns="">
          <p:sp>
            <p:nvSpPr>
              <p:cNvPr id="10" name="TextBox 33">
                <a:extLst>
                  <a:ext uri="{FF2B5EF4-FFF2-40B4-BE49-F238E27FC236}">
                    <a16:creationId xmlns:a16="http://schemas.microsoft.com/office/drawing/2014/main" id="{09CEEF31-278A-400C-95F1-5D233B98320A}"/>
                  </a:ext>
                </a:extLst>
              </p:cNvPr>
              <p:cNvSpPr txBox="1">
                <a:spLocks noRot="1" noChangeAspect="1" noMove="1" noResize="1" noEditPoints="1" noAdjustHandles="1" noChangeArrowheads="1" noChangeShapeType="1" noTextEdit="1"/>
              </p:cNvSpPr>
              <p:nvPr/>
            </p:nvSpPr>
            <p:spPr>
              <a:xfrm>
                <a:off x="5949975" y="4257497"/>
                <a:ext cx="4128502" cy="982577"/>
              </a:xfrm>
              <a:prstGeom prst="rect">
                <a:avLst/>
              </a:prstGeom>
              <a:blipFill>
                <a:blip r:embed="rId5"/>
                <a:stretch>
                  <a:fillRect/>
                </a:stretch>
              </a:blipFill>
            </p:spPr>
            <p:txBody>
              <a:bodyPr/>
              <a:lstStyle/>
              <a:p>
                <a:r>
                  <a:rPr lang="zh-HK" altLang="en-US">
                    <a:noFill/>
                  </a:rPr>
                  <a:t> </a:t>
                </a:r>
              </a:p>
            </p:txBody>
          </p:sp>
        </mc:Fallback>
      </mc:AlternateContent>
      <p:sp>
        <p:nvSpPr>
          <p:cNvPr id="11" name="TextBox 34">
            <a:extLst>
              <a:ext uri="{FF2B5EF4-FFF2-40B4-BE49-F238E27FC236}">
                <a16:creationId xmlns:a16="http://schemas.microsoft.com/office/drawing/2014/main" id="{101554C3-BE25-4028-929B-BDD39849B6CF}"/>
              </a:ext>
            </a:extLst>
          </p:cNvPr>
          <p:cNvSpPr txBox="1"/>
          <p:nvPr/>
        </p:nvSpPr>
        <p:spPr>
          <a:xfrm>
            <a:off x="8465982" y="3910161"/>
            <a:ext cx="1926553"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Euclidean distance</a:t>
            </a:r>
            <a:endParaRPr lang="zh-HK" altLang="en-US" dirty="0">
              <a:latin typeface="Times New Roman" panose="02020603050405020304" pitchFamily="18" charset="0"/>
              <a:cs typeface="Times New Roman" panose="02020603050405020304" pitchFamily="18" charset="0"/>
            </a:endParaRPr>
          </a:p>
        </p:txBody>
      </p:sp>
      <p:sp>
        <p:nvSpPr>
          <p:cNvPr id="12" name="Right Brace 35">
            <a:extLst>
              <a:ext uri="{FF2B5EF4-FFF2-40B4-BE49-F238E27FC236}">
                <a16:creationId xmlns:a16="http://schemas.microsoft.com/office/drawing/2014/main" id="{BFA4BA9D-4E76-43DD-8B9C-D672931D096D}"/>
              </a:ext>
            </a:extLst>
          </p:cNvPr>
          <p:cNvSpPr/>
          <p:nvPr/>
        </p:nvSpPr>
        <p:spPr>
          <a:xfrm rot="16200000">
            <a:off x="9324697" y="3827833"/>
            <a:ext cx="151449" cy="10821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3" name="TextBox 36">
            <a:extLst>
              <a:ext uri="{FF2B5EF4-FFF2-40B4-BE49-F238E27FC236}">
                <a16:creationId xmlns:a16="http://schemas.microsoft.com/office/drawing/2014/main" id="{9EA84333-DB0C-4157-95B2-A41E76EF2D10}"/>
              </a:ext>
            </a:extLst>
          </p:cNvPr>
          <p:cNvSpPr txBox="1"/>
          <p:nvPr/>
        </p:nvSpPr>
        <p:spPr>
          <a:xfrm>
            <a:off x="5759593" y="5055408"/>
            <a:ext cx="8258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dataset</a:t>
            </a:r>
            <a:endParaRPr lang="zh-HK" altLang="en-US" dirty="0">
              <a:latin typeface="Times New Roman" panose="02020603050405020304" pitchFamily="18" charset="0"/>
              <a:cs typeface="Times New Roman" panose="02020603050405020304" pitchFamily="18" charset="0"/>
            </a:endParaRPr>
          </a:p>
        </p:txBody>
      </p:sp>
      <p:sp>
        <p:nvSpPr>
          <p:cNvPr id="14" name="Right Brace 37">
            <a:extLst>
              <a:ext uri="{FF2B5EF4-FFF2-40B4-BE49-F238E27FC236}">
                <a16:creationId xmlns:a16="http://schemas.microsoft.com/office/drawing/2014/main" id="{4DCFB2A7-1364-4100-9616-544A369CA860}"/>
              </a:ext>
            </a:extLst>
          </p:cNvPr>
          <p:cNvSpPr/>
          <p:nvPr/>
        </p:nvSpPr>
        <p:spPr>
          <a:xfrm rot="5400000">
            <a:off x="6104691" y="4919807"/>
            <a:ext cx="166771" cy="20171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5" name="Right Brace 38">
            <a:extLst>
              <a:ext uri="{FF2B5EF4-FFF2-40B4-BE49-F238E27FC236}">
                <a16:creationId xmlns:a16="http://schemas.microsoft.com/office/drawing/2014/main" id="{C73B5CDD-50F6-4833-92FC-3105549BB3C9}"/>
              </a:ext>
            </a:extLst>
          </p:cNvPr>
          <p:cNvSpPr/>
          <p:nvPr/>
        </p:nvSpPr>
        <p:spPr>
          <a:xfrm rot="16200000">
            <a:off x="6563071" y="4244509"/>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6" name="TextBox 39">
            <a:extLst>
              <a:ext uri="{FF2B5EF4-FFF2-40B4-BE49-F238E27FC236}">
                <a16:creationId xmlns:a16="http://schemas.microsoft.com/office/drawing/2014/main" id="{EE160792-B4A5-48DD-BD0D-4B57F5CF77AD}"/>
              </a:ext>
            </a:extLst>
          </p:cNvPr>
          <p:cNvSpPr txBox="1"/>
          <p:nvPr/>
        </p:nvSpPr>
        <p:spPr>
          <a:xfrm>
            <a:off x="6208185" y="3910161"/>
            <a:ext cx="9861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2D pixel</a:t>
            </a:r>
            <a:endParaRPr lang="zh-HK" altLang="en-US" dirty="0">
              <a:latin typeface="Times New Roman" panose="02020603050405020304" pitchFamily="18" charset="0"/>
              <a:cs typeface="Times New Roman" panose="02020603050405020304" pitchFamily="18" charset="0"/>
            </a:endParaRPr>
          </a:p>
        </p:txBody>
      </p:sp>
      <p:sp>
        <p:nvSpPr>
          <p:cNvPr id="17" name="Right Brace 40">
            <a:extLst>
              <a:ext uri="{FF2B5EF4-FFF2-40B4-BE49-F238E27FC236}">
                <a16:creationId xmlns:a16="http://schemas.microsoft.com/office/drawing/2014/main" id="{45A156BF-F46E-4079-AB83-0ACF4465828C}"/>
              </a:ext>
            </a:extLst>
          </p:cNvPr>
          <p:cNvSpPr/>
          <p:nvPr/>
        </p:nvSpPr>
        <p:spPr>
          <a:xfrm rot="16200000">
            <a:off x="7569417" y="4240976"/>
            <a:ext cx="172494"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8" name="TextBox 41">
            <a:extLst>
              <a:ext uri="{FF2B5EF4-FFF2-40B4-BE49-F238E27FC236}">
                <a16:creationId xmlns:a16="http://schemas.microsoft.com/office/drawing/2014/main" id="{4CBDBE23-B0AD-49ED-B2E4-6AF3C13DCDA1}"/>
              </a:ext>
            </a:extLst>
          </p:cNvPr>
          <p:cNvSpPr txBox="1"/>
          <p:nvPr/>
        </p:nvSpPr>
        <p:spPr>
          <a:xfrm>
            <a:off x="7121770" y="3910161"/>
            <a:ext cx="1107996"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weighting</a:t>
            </a:r>
            <a:endParaRPr lang="zh-HK" altLang="en-US" dirty="0">
              <a:latin typeface="Times New Roman" panose="02020603050405020304" pitchFamily="18" charset="0"/>
              <a:cs typeface="Times New Roman" panose="02020603050405020304" pitchFamily="18" charset="0"/>
            </a:endParaRPr>
          </a:p>
        </p:txBody>
      </p:sp>
      <p:sp>
        <p:nvSpPr>
          <p:cNvPr id="19" name="Right Brace 42">
            <a:extLst>
              <a:ext uri="{FF2B5EF4-FFF2-40B4-BE49-F238E27FC236}">
                <a16:creationId xmlns:a16="http://schemas.microsoft.com/office/drawing/2014/main" id="{AE14B6E1-BEF7-4664-A811-537061CA7F01}"/>
              </a:ext>
            </a:extLst>
          </p:cNvPr>
          <p:cNvSpPr/>
          <p:nvPr/>
        </p:nvSpPr>
        <p:spPr>
          <a:xfrm rot="5400000">
            <a:off x="8550582" y="5212641"/>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20" name="TextBox 43">
            <a:extLst>
              <a:ext uri="{FF2B5EF4-FFF2-40B4-BE49-F238E27FC236}">
                <a16:creationId xmlns:a16="http://schemas.microsoft.com/office/drawing/2014/main" id="{FCB48461-2EBD-471A-85B6-386E5A74B681}"/>
              </a:ext>
            </a:extLst>
          </p:cNvPr>
          <p:cNvSpPr txBox="1"/>
          <p:nvPr/>
        </p:nvSpPr>
        <p:spPr>
          <a:xfrm>
            <a:off x="8081122" y="5386570"/>
            <a:ext cx="1159292"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bandwidth</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6D97DC42-C6F3-4F3A-8460-B498F7755525}"/>
                  </a:ext>
                </a:extLst>
              </p:cNvPr>
              <p:cNvSpPr txBox="1"/>
              <p:nvPr/>
            </p:nvSpPr>
            <p:spPr>
              <a:xfrm>
                <a:off x="10042917" y="4404019"/>
                <a:ext cx="2225802"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If </a:t>
                </a:r>
                <a14:m>
                  <m:oMath xmlns:m="http://schemas.openxmlformats.org/officeDocument/2006/math">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e>
                    </m:d>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𝑏</m:t>
                    </m:r>
                  </m:oMath>
                </a14:m>
                <a:r>
                  <a:rPr lang="en-US" altLang="zh-HK" sz="2200" dirty="0">
                    <a:latin typeface="Times New Roman" panose="02020603050405020304" pitchFamily="18" charset="0"/>
                    <a:cs typeface="Times New Roman" panose="02020603050405020304" pitchFamily="18" charset="0"/>
                  </a:rPr>
                  <a:t> </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21" name="文字方塊 20">
                <a:extLst>
                  <a:ext uri="{FF2B5EF4-FFF2-40B4-BE49-F238E27FC236}">
                    <a16:creationId xmlns:a16="http://schemas.microsoft.com/office/drawing/2014/main" id="{6D97DC42-C6F3-4F3A-8460-B498F7755525}"/>
                  </a:ext>
                </a:extLst>
              </p:cNvPr>
              <p:cNvSpPr txBox="1">
                <a:spLocks noRot="1" noChangeAspect="1" noMove="1" noResize="1" noEditPoints="1" noAdjustHandles="1" noChangeArrowheads="1" noChangeShapeType="1" noTextEdit="1"/>
              </p:cNvSpPr>
              <p:nvPr/>
            </p:nvSpPr>
            <p:spPr>
              <a:xfrm>
                <a:off x="10042917" y="4404019"/>
                <a:ext cx="2225802" cy="430887"/>
              </a:xfrm>
              <a:prstGeom prst="rect">
                <a:avLst/>
              </a:prstGeom>
              <a:blipFill>
                <a:blip r:embed="rId6"/>
                <a:stretch>
                  <a:fillRect l="-3552" t="-8451" b="-28169"/>
                </a:stretch>
              </a:blipFill>
            </p:spPr>
            <p:txBody>
              <a:bodyPr/>
              <a:lstStyle/>
              <a:p>
                <a:r>
                  <a:rPr lang="zh-HK" altLang="en-US">
                    <a:noFill/>
                  </a:rPr>
                  <a:t> </a:t>
                </a:r>
              </a:p>
            </p:txBody>
          </p:sp>
        </mc:Fallback>
      </mc:AlternateContent>
      <p:sp>
        <p:nvSpPr>
          <p:cNvPr id="22" name="文字方塊 21">
            <a:extLst>
              <a:ext uri="{FF2B5EF4-FFF2-40B4-BE49-F238E27FC236}">
                <a16:creationId xmlns:a16="http://schemas.microsoft.com/office/drawing/2014/main" id="{27DB8B51-997C-44CC-BB7D-F48CBACA6C00}"/>
              </a:ext>
            </a:extLst>
          </p:cNvPr>
          <p:cNvSpPr txBox="1"/>
          <p:nvPr/>
        </p:nvSpPr>
        <p:spPr>
          <a:xfrm>
            <a:off x="10042917" y="4875656"/>
            <a:ext cx="1343638"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Otherwise</a:t>
            </a:r>
            <a:endParaRPr lang="zh-HK"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67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ED4796-2829-4EE6-A8AD-775A4BBEE203}"/>
              </a:ext>
            </a:extLst>
          </p:cNvPr>
          <p:cNvSpPr>
            <a:spLocks noGrp="1"/>
          </p:cNvSpPr>
          <p:nvPr>
            <p:ph type="title"/>
          </p:nvPr>
        </p:nvSpPr>
        <p:spPr/>
        <p:txBody>
          <a:bodyPr/>
          <a:lstStyle/>
          <a:p>
            <a:r>
              <a:rPr lang="en-US" altLang="zh-HK" dirty="0">
                <a:latin typeface="Times New Roman" panose="02020603050405020304" pitchFamily="18" charset="0"/>
                <a:cs typeface="Times New Roman" panose="02020603050405020304" pitchFamily="18" charset="0"/>
              </a:rPr>
              <a:t>KDV is Sensitive to the Bandwidth Parameter!</a:t>
            </a:r>
            <a:r>
              <a:rPr lang="en-US" altLang="zh-HK" dirty="0"/>
              <a:t> </a:t>
            </a:r>
            <a:endParaRPr lang="zh-HK" altLang="en-US" dirty="0"/>
          </a:p>
        </p:txBody>
      </p:sp>
      <p:pic>
        <p:nvPicPr>
          <p:cNvPr id="4" name="圖片 3">
            <a:extLst>
              <a:ext uri="{FF2B5EF4-FFF2-40B4-BE49-F238E27FC236}">
                <a16:creationId xmlns:a16="http://schemas.microsoft.com/office/drawing/2014/main" id="{2CC4EBAA-DDBB-404E-950C-EB83A8C1152E}"/>
              </a:ext>
            </a:extLst>
          </p:cNvPr>
          <p:cNvPicPr>
            <a:picLocks noChangeAspect="1"/>
          </p:cNvPicPr>
          <p:nvPr/>
        </p:nvPicPr>
        <p:blipFill>
          <a:blip r:embed="rId2"/>
          <a:stretch>
            <a:fillRect/>
          </a:stretch>
        </p:blipFill>
        <p:spPr>
          <a:xfrm>
            <a:off x="1397550" y="1690688"/>
            <a:ext cx="9191625" cy="3781425"/>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15523784-4827-4691-8D0C-6901F6E79ECF}"/>
                  </a:ext>
                </a:extLst>
              </p:cNvPr>
              <p:cNvSpPr txBox="1"/>
              <p:nvPr/>
            </p:nvSpPr>
            <p:spPr>
              <a:xfrm>
                <a:off x="2243388" y="5328947"/>
                <a:ext cx="1282532" cy="430887"/>
              </a:xfrm>
              <a:prstGeom prst="rect">
                <a:avLst/>
              </a:prstGeom>
              <a:noFill/>
            </p:spPr>
            <p:txBody>
              <a:bodyPr wrap="none" rtlCol="0">
                <a:spAutoFit/>
              </a:bodyPr>
              <a:lstStyle/>
              <a:p>
                <a:pPr algn="ctr"/>
                <a14:m>
                  <m:oMath xmlns:m="http://schemas.openxmlformats.org/officeDocument/2006/math">
                    <m:r>
                      <a:rPr lang="en-US" altLang="zh-HK" sz="2200" i="1" dirty="0" smtClean="0">
                        <a:latin typeface="Cambria Math" panose="02040503050406030204" pitchFamily="18" charset="0"/>
                        <a:cs typeface="Times New Roman" panose="02020603050405020304" pitchFamily="18" charset="0"/>
                      </a:rPr>
                      <m:t>𝑏</m:t>
                    </m:r>
                  </m:oMath>
                </a14:m>
                <a:r>
                  <a:rPr lang="en-US" altLang="zh-HK" sz="2200" dirty="0">
                    <a:latin typeface="Times New Roman" panose="02020603050405020304" pitchFamily="18" charset="0"/>
                    <a:cs typeface="Times New Roman" panose="02020603050405020304" pitchFamily="18" charset="0"/>
                  </a:rPr>
                  <a:t> is small</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15523784-4827-4691-8D0C-6901F6E79ECF}"/>
                  </a:ext>
                </a:extLst>
              </p:cNvPr>
              <p:cNvSpPr txBox="1">
                <a:spLocks noRot="1" noChangeAspect="1" noMove="1" noResize="1" noEditPoints="1" noAdjustHandles="1" noChangeArrowheads="1" noChangeShapeType="1" noTextEdit="1"/>
              </p:cNvSpPr>
              <p:nvPr/>
            </p:nvSpPr>
            <p:spPr>
              <a:xfrm>
                <a:off x="2243388" y="5328947"/>
                <a:ext cx="1282532" cy="430887"/>
              </a:xfrm>
              <a:prstGeom prst="rect">
                <a:avLst/>
              </a:prstGeom>
              <a:blipFill>
                <a:blip r:embed="rId3"/>
                <a:stretch>
                  <a:fillRect t="-9859" r="-5238" b="-28169"/>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90972425-560D-475E-A1E2-6F46A9950F1F}"/>
                  </a:ext>
                </a:extLst>
              </p:cNvPr>
              <p:cNvSpPr txBox="1"/>
              <p:nvPr/>
            </p:nvSpPr>
            <p:spPr>
              <a:xfrm>
                <a:off x="5132485" y="5328946"/>
                <a:ext cx="1721754" cy="430887"/>
              </a:xfrm>
              <a:prstGeom prst="rect">
                <a:avLst/>
              </a:prstGeom>
              <a:noFill/>
            </p:spPr>
            <p:txBody>
              <a:bodyPr wrap="none" rtlCol="0">
                <a:spAutoFit/>
              </a:bodyPr>
              <a:lstStyle/>
              <a:p>
                <a:pPr algn="ctr"/>
                <a14:m>
                  <m:oMath xmlns:m="http://schemas.openxmlformats.org/officeDocument/2006/math">
                    <m:r>
                      <a:rPr lang="en-US" altLang="zh-HK" sz="2200" i="1" dirty="0" smtClean="0">
                        <a:latin typeface="Cambria Math" panose="02040503050406030204" pitchFamily="18" charset="0"/>
                        <a:cs typeface="Times New Roman" panose="02020603050405020304" pitchFamily="18" charset="0"/>
                      </a:rPr>
                      <m:t>𝑏</m:t>
                    </m:r>
                  </m:oMath>
                </a14:m>
                <a:r>
                  <a:rPr lang="en-US" altLang="zh-HK" sz="2200" dirty="0">
                    <a:latin typeface="Times New Roman" panose="02020603050405020304" pitchFamily="18" charset="0"/>
                    <a:cs typeface="Times New Roman" panose="02020603050405020304" pitchFamily="18" charset="0"/>
                  </a:rPr>
                  <a:t> is moderate</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6" name="文字方塊 5">
                <a:extLst>
                  <a:ext uri="{FF2B5EF4-FFF2-40B4-BE49-F238E27FC236}">
                    <a16:creationId xmlns:a16="http://schemas.microsoft.com/office/drawing/2014/main" id="{90972425-560D-475E-A1E2-6F46A9950F1F}"/>
                  </a:ext>
                </a:extLst>
              </p:cNvPr>
              <p:cNvSpPr txBox="1">
                <a:spLocks noRot="1" noChangeAspect="1" noMove="1" noResize="1" noEditPoints="1" noAdjustHandles="1" noChangeArrowheads="1" noChangeShapeType="1" noTextEdit="1"/>
              </p:cNvSpPr>
              <p:nvPr/>
            </p:nvSpPr>
            <p:spPr>
              <a:xfrm>
                <a:off x="5132485" y="5328946"/>
                <a:ext cx="1721754" cy="430887"/>
              </a:xfrm>
              <a:prstGeom prst="rect">
                <a:avLst/>
              </a:prstGeom>
              <a:blipFill>
                <a:blip r:embed="rId4"/>
                <a:stretch>
                  <a:fillRect t="-9859" r="-3191" b="-28169"/>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66C1E5E-AB45-46C2-A83F-772C3FAF3A40}"/>
                  </a:ext>
                </a:extLst>
              </p:cNvPr>
              <p:cNvSpPr txBox="1"/>
              <p:nvPr/>
            </p:nvSpPr>
            <p:spPr>
              <a:xfrm>
                <a:off x="8539359" y="5328945"/>
                <a:ext cx="1230978" cy="430887"/>
              </a:xfrm>
              <a:prstGeom prst="rect">
                <a:avLst/>
              </a:prstGeom>
              <a:noFill/>
            </p:spPr>
            <p:txBody>
              <a:bodyPr wrap="none" rtlCol="0">
                <a:spAutoFit/>
              </a:bodyPr>
              <a:lstStyle/>
              <a:p>
                <a:pPr algn="ctr"/>
                <a14:m>
                  <m:oMath xmlns:m="http://schemas.openxmlformats.org/officeDocument/2006/math">
                    <m:r>
                      <a:rPr lang="en-US" altLang="zh-HK" sz="2200" i="1" dirty="0" smtClean="0">
                        <a:latin typeface="Cambria Math" panose="02040503050406030204" pitchFamily="18" charset="0"/>
                        <a:cs typeface="Times New Roman" panose="02020603050405020304" pitchFamily="18" charset="0"/>
                      </a:rPr>
                      <m:t>𝑏</m:t>
                    </m:r>
                  </m:oMath>
                </a14:m>
                <a:r>
                  <a:rPr lang="en-US" altLang="zh-HK" sz="2200" dirty="0">
                    <a:latin typeface="Times New Roman" panose="02020603050405020304" pitchFamily="18" charset="0"/>
                    <a:cs typeface="Times New Roman" panose="02020603050405020304" pitchFamily="18" charset="0"/>
                  </a:rPr>
                  <a:t> is large</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166C1E5E-AB45-46C2-A83F-772C3FAF3A40}"/>
                  </a:ext>
                </a:extLst>
              </p:cNvPr>
              <p:cNvSpPr txBox="1">
                <a:spLocks noRot="1" noChangeAspect="1" noMove="1" noResize="1" noEditPoints="1" noAdjustHandles="1" noChangeArrowheads="1" noChangeShapeType="1" noTextEdit="1"/>
              </p:cNvSpPr>
              <p:nvPr/>
            </p:nvSpPr>
            <p:spPr>
              <a:xfrm>
                <a:off x="8539359" y="5328945"/>
                <a:ext cx="1230978" cy="430887"/>
              </a:xfrm>
              <a:prstGeom prst="rect">
                <a:avLst/>
              </a:prstGeom>
              <a:blipFill>
                <a:blip r:embed="rId5"/>
                <a:stretch>
                  <a:fillRect t="-9859" r="-5446" b="-28169"/>
                </a:stretch>
              </a:blipFill>
            </p:spPr>
            <p:txBody>
              <a:bodyPr/>
              <a:lstStyle/>
              <a:p>
                <a:r>
                  <a:rPr lang="zh-HK" altLang="en-US">
                    <a:noFill/>
                  </a:rPr>
                  <a:t> </a:t>
                </a:r>
              </a:p>
            </p:txBody>
          </p:sp>
        </mc:Fallback>
      </mc:AlternateContent>
      <p:sp>
        <p:nvSpPr>
          <p:cNvPr id="8" name="文字方塊 7">
            <a:extLst>
              <a:ext uri="{FF2B5EF4-FFF2-40B4-BE49-F238E27FC236}">
                <a16:creationId xmlns:a16="http://schemas.microsoft.com/office/drawing/2014/main" id="{0542C62E-7C43-4262-A72A-89E711A8496D}"/>
              </a:ext>
            </a:extLst>
          </p:cNvPr>
          <p:cNvSpPr txBox="1"/>
          <p:nvPr/>
        </p:nvSpPr>
        <p:spPr>
          <a:xfrm>
            <a:off x="1780826" y="5632348"/>
            <a:ext cx="2207656" cy="430887"/>
          </a:xfrm>
          <a:prstGeom prst="rect">
            <a:avLst/>
          </a:prstGeom>
          <a:noFill/>
        </p:spPr>
        <p:txBody>
          <a:bodyPr wrap="none" rtlCol="0">
            <a:spAutoFit/>
          </a:bodyPr>
          <a:lstStyle/>
          <a:p>
            <a:pPr algn="ctr"/>
            <a:r>
              <a:rPr lang="en-US" altLang="zh-HK" sz="2200" dirty="0">
                <a:latin typeface="Times New Roman" panose="02020603050405020304" pitchFamily="18" charset="0"/>
                <a:cs typeface="Times New Roman" panose="02020603050405020304" pitchFamily="18" charset="0"/>
              </a:rPr>
              <a:t>(undersmoothing)</a:t>
            </a:r>
            <a:endParaRPr lang="zh-HK" altLang="en-US" sz="22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3400FAD2-F319-4F91-B292-DF201568B7A5}"/>
              </a:ext>
            </a:extLst>
          </p:cNvPr>
          <p:cNvSpPr txBox="1"/>
          <p:nvPr/>
        </p:nvSpPr>
        <p:spPr>
          <a:xfrm>
            <a:off x="8121552" y="5632347"/>
            <a:ext cx="2066592" cy="430887"/>
          </a:xfrm>
          <a:prstGeom prst="rect">
            <a:avLst/>
          </a:prstGeom>
          <a:noFill/>
        </p:spPr>
        <p:txBody>
          <a:bodyPr wrap="none" rtlCol="0">
            <a:spAutoFit/>
          </a:bodyPr>
          <a:lstStyle/>
          <a:p>
            <a:pPr algn="ctr"/>
            <a:r>
              <a:rPr lang="en-US" altLang="zh-HK" sz="2200" dirty="0">
                <a:latin typeface="Times New Roman" panose="02020603050405020304" pitchFamily="18" charset="0"/>
                <a:cs typeface="Times New Roman" panose="02020603050405020304" pitchFamily="18" charset="0"/>
              </a:rPr>
              <a:t>(</a:t>
            </a:r>
            <a:r>
              <a:rPr lang="en-US" altLang="zh-HK" sz="2200" dirty="0" err="1">
                <a:latin typeface="Times New Roman" panose="02020603050405020304" pitchFamily="18" charset="0"/>
                <a:cs typeface="Times New Roman" panose="02020603050405020304" pitchFamily="18" charset="0"/>
              </a:rPr>
              <a:t>oversmoothing</a:t>
            </a:r>
            <a:r>
              <a:rPr lang="en-US" altLang="zh-HK" sz="2200" dirty="0">
                <a:latin typeface="Times New Roman" panose="02020603050405020304" pitchFamily="18" charset="0"/>
                <a:cs typeface="Times New Roman" panose="02020603050405020304" pitchFamily="18" charset="0"/>
              </a:rPr>
              <a:t>)</a:t>
            </a:r>
            <a:endParaRPr lang="zh-HK" altLang="en-US" sz="22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E7623230-5FD9-4EE3-95A2-255A39E051A5}"/>
              </a:ext>
            </a:extLst>
          </p:cNvPr>
          <p:cNvSpPr txBox="1"/>
          <p:nvPr/>
        </p:nvSpPr>
        <p:spPr>
          <a:xfrm>
            <a:off x="3229761" y="6149130"/>
            <a:ext cx="184731" cy="369332"/>
          </a:xfrm>
          <a:prstGeom prst="rect">
            <a:avLst/>
          </a:prstGeom>
          <a:noFill/>
        </p:spPr>
        <p:txBody>
          <a:bodyPr wrap="none" rtlCol="0">
            <a:spAutoFit/>
          </a:bodyPr>
          <a:lstStyle/>
          <a:p>
            <a:endParaRPr lang="zh-HK" altLang="en-US" dirty="0"/>
          </a:p>
        </p:txBody>
      </p:sp>
      <p:sp>
        <p:nvSpPr>
          <p:cNvPr id="11" name="文字方塊 10">
            <a:extLst>
              <a:ext uri="{FF2B5EF4-FFF2-40B4-BE49-F238E27FC236}">
                <a16:creationId xmlns:a16="http://schemas.microsoft.com/office/drawing/2014/main" id="{C032C02E-4524-4542-B913-EDDCE88C5B64}"/>
              </a:ext>
            </a:extLst>
          </p:cNvPr>
          <p:cNvSpPr txBox="1"/>
          <p:nvPr/>
        </p:nvSpPr>
        <p:spPr>
          <a:xfrm>
            <a:off x="1754459" y="6105179"/>
            <a:ext cx="8683081" cy="769441"/>
          </a:xfrm>
          <a:prstGeom prst="rect">
            <a:avLst/>
          </a:prstGeom>
          <a:noFill/>
        </p:spPr>
        <p:txBody>
          <a:bodyPr wrap="square" rtlCol="0">
            <a:spAutoFit/>
          </a:bodyPr>
          <a:lstStyle/>
          <a:p>
            <a:r>
              <a:rPr lang="en-US" altLang="zh-HK" sz="2200" dirty="0">
                <a:latin typeface="Times New Roman" panose="02020603050405020304" pitchFamily="18" charset="0"/>
                <a:cs typeface="Times New Roman" panose="02020603050405020304" pitchFamily="18" charset="0"/>
              </a:rPr>
              <a:t>Research Question: Can we </a:t>
            </a:r>
            <a:r>
              <a:rPr lang="en-US" altLang="zh-HK" sz="2200">
                <a:latin typeface="Times New Roman" panose="02020603050405020304" pitchFamily="18" charset="0"/>
                <a:cs typeface="Times New Roman" panose="02020603050405020304" pitchFamily="18" charset="0"/>
              </a:rPr>
              <a:t>obtain the </a:t>
            </a:r>
            <a:r>
              <a:rPr lang="en-US" altLang="zh-HK" sz="2200" dirty="0">
                <a:latin typeface="Times New Roman" panose="02020603050405020304" pitchFamily="18" charset="0"/>
                <a:cs typeface="Times New Roman" panose="02020603050405020304" pitchFamily="18" charset="0"/>
              </a:rPr>
              <a:t>KDV with the best visual quality by generating multiple KDVs with different bandwidth values?</a:t>
            </a:r>
            <a:endParaRPr lang="zh-HK"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42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517504-EEC8-48B4-99C7-286BDD63B321}"/>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Bandwidth-tuning Operation (Problem)</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87DAE8D-8376-4758-B440-F4982CA3040A}"/>
                  </a:ext>
                </a:extLst>
              </p:cNvPr>
              <p:cNvSpPr>
                <a:spLocks noGrp="1"/>
              </p:cNvSpPr>
              <p:nvPr>
                <p:ph idx="1"/>
              </p:nvPr>
            </p:nvSpPr>
            <p:spPr>
              <a:xfrm>
                <a:off x="796254" y="1825625"/>
                <a:ext cx="10856053" cy="4351338"/>
              </a:xfrm>
            </p:spPr>
            <p:txBody>
              <a:bodyPr/>
              <a:lstStyle/>
              <a:p>
                <a:r>
                  <a:rPr lang="en-US" altLang="zh-HK" dirty="0">
                    <a:latin typeface="Times New Roman" panose="02020603050405020304" pitchFamily="18" charset="0"/>
                    <a:cs typeface="Times New Roman" panose="02020603050405020304" pitchFamily="18" charset="0"/>
                  </a:rPr>
                  <a:t>Users choose multiple bandwidths,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1</m:t>
                        </m:r>
                      </m:sub>
                    </m:sSub>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2</m:t>
                        </m:r>
                      </m:sub>
                    </m:sSub>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oMath>
                </a14:m>
                <a:r>
                  <a:rPr lang="en-US" altLang="zh-HK" dirty="0">
                    <a:latin typeface="Times New Roman" panose="02020603050405020304" pitchFamily="18" charset="0"/>
                    <a:cs typeface="Times New Roman" panose="02020603050405020304" pitchFamily="18" charset="0"/>
                  </a:rPr>
                  <a:t>, specify the resolution size of the plane,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𝑌</m:t>
                    </m:r>
                  </m:oMath>
                </a14:m>
                <a:r>
                  <a:rPr lang="en-US" altLang="zh-HK" dirty="0">
                    <a:latin typeface="Times New Roman" panose="02020603050405020304" pitchFamily="18" charset="0"/>
                    <a:cs typeface="Times New Roman" panose="02020603050405020304" pitchFamily="18" charset="0"/>
                  </a:rPr>
                  <a:t>, and provide the location dataset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𝑃</m:t>
                    </m:r>
                    <m:r>
                      <a:rPr lang="en-US" altLang="zh-HK" b="0" i="1" dirty="0" smtClean="0">
                        <a:latin typeface="Cambria Math" panose="02040503050406030204" pitchFamily="18" charset="0"/>
                        <a:cs typeface="Times New Roman" panose="02020603050405020304" pitchFamily="18" charset="0"/>
                      </a:rPr>
                      <m:t>={</m:t>
                    </m:r>
                    <m:sSub>
                      <m:sSubPr>
                        <m:ctrlPr>
                          <a:rPr lang="en-US" altLang="zh-HK" b="0" i="1" dirty="0" smtClean="0">
                            <a:latin typeface="Cambria Math" panose="02040503050406030204" pitchFamily="18" charset="0"/>
                            <a:cs typeface="Times New Roman" panose="02020603050405020304" pitchFamily="18" charset="0"/>
                          </a:rPr>
                        </m:ctrlPr>
                      </m:sSubPr>
                      <m:e>
                        <m:r>
                          <a:rPr lang="en-US" altLang="zh-HK" b="1" i="0" dirty="0" smtClean="0">
                            <a:latin typeface="Cambria Math" panose="02040503050406030204" pitchFamily="18" charset="0"/>
                            <a:cs typeface="Times New Roman" panose="02020603050405020304" pitchFamily="18" charset="0"/>
                          </a:rPr>
                          <m:t>𝐩</m:t>
                        </m:r>
                      </m:e>
                      <m:sub>
                        <m:r>
                          <a:rPr lang="en-US" altLang="zh-HK" b="0" i="1" dirty="0" smtClean="0">
                            <a:latin typeface="Cambria Math" panose="02040503050406030204" pitchFamily="18" charset="0"/>
                            <a:cs typeface="Times New Roman" panose="02020603050405020304" pitchFamily="18" charset="0"/>
                          </a:rPr>
                          <m:t>1</m:t>
                        </m:r>
                      </m:sub>
                    </m:sSub>
                    <m:r>
                      <a:rPr lang="en-US" altLang="zh-HK" b="0" i="1" dirty="0" smtClean="0">
                        <a:latin typeface="Cambria Math" panose="02040503050406030204" pitchFamily="18" charset="0"/>
                        <a:cs typeface="Times New Roman" panose="02020603050405020304" pitchFamily="18" charset="0"/>
                      </a:rPr>
                      <m:t>,</m:t>
                    </m:r>
                    <m:sSub>
                      <m:sSubPr>
                        <m:ctrlPr>
                          <a:rPr lang="en-US" altLang="zh-HK" b="0" i="1" dirty="0" smtClean="0">
                            <a:latin typeface="Cambria Math" panose="02040503050406030204" pitchFamily="18" charset="0"/>
                            <a:cs typeface="Times New Roman" panose="02020603050405020304" pitchFamily="18" charset="0"/>
                          </a:rPr>
                        </m:ctrlPr>
                      </m:sSubPr>
                      <m:e>
                        <m:r>
                          <a:rPr lang="en-US" altLang="zh-HK" b="1" i="0" dirty="0" smtClean="0">
                            <a:latin typeface="Cambria Math" panose="02040503050406030204" pitchFamily="18" charset="0"/>
                            <a:cs typeface="Times New Roman" panose="02020603050405020304" pitchFamily="18" charset="0"/>
                          </a:rPr>
                          <m:t>𝐩</m:t>
                        </m:r>
                      </m:e>
                      <m:sub>
                        <m:r>
                          <a:rPr lang="en-US" altLang="zh-HK" b="0" i="1" dirty="0" smtClean="0">
                            <a:latin typeface="Cambria Math" panose="02040503050406030204" pitchFamily="18" charset="0"/>
                            <a:cs typeface="Times New Roman" panose="02020603050405020304" pitchFamily="18" charset="0"/>
                          </a:rPr>
                          <m:t>2</m:t>
                        </m:r>
                      </m:sub>
                    </m:sSub>
                    <m:r>
                      <a:rPr lang="en-US" altLang="zh-HK" b="0" i="1" dirty="0" smtClean="0">
                        <a:latin typeface="Cambria Math" panose="02040503050406030204" pitchFamily="18" charset="0"/>
                        <a:cs typeface="Times New Roman" panose="02020603050405020304" pitchFamily="18" charset="0"/>
                      </a:rPr>
                      <m:t>,…,</m:t>
                    </m:r>
                    <m:sSub>
                      <m:sSubPr>
                        <m:ctrlPr>
                          <a:rPr lang="en-US" altLang="zh-HK" b="0" i="1" dirty="0" smtClean="0">
                            <a:latin typeface="Cambria Math" panose="02040503050406030204" pitchFamily="18" charset="0"/>
                            <a:cs typeface="Times New Roman" panose="02020603050405020304" pitchFamily="18" charset="0"/>
                          </a:rPr>
                        </m:ctrlPr>
                      </m:sSubPr>
                      <m:e>
                        <m:r>
                          <a:rPr lang="en-US" altLang="zh-HK" b="1" i="0" dirty="0" smtClean="0">
                            <a:latin typeface="Cambria Math" panose="02040503050406030204" pitchFamily="18" charset="0"/>
                            <a:cs typeface="Times New Roman" panose="02020603050405020304" pitchFamily="18" charset="0"/>
                          </a:rPr>
                          <m:t>𝐩</m:t>
                        </m:r>
                      </m:e>
                      <m:sub>
                        <m:r>
                          <a:rPr lang="en-US" altLang="zh-HK" b="0" i="1" dirty="0" smtClean="0">
                            <a:latin typeface="Cambria Math" panose="02040503050406030204" pitchFamily="18" charset="0"/>
                            <a:cs typeface="Times New Roman" panose="02020603050405020304" pitchFamily="18" charset="0"/>
                          </a:rPr>
                          <m:t>𝑛</m:t>
                        </m:r>
                      </m:sub>
                    </m:sSub>
                    <m:r>
                      <a:rPr lang="en-US" altLang="zh-HK" b="0" i="1" dirty="0" smtClean="0">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with size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𝑛</m:t>
                    </m:r>
                  </m:oMath>
                </a14:m>
                <a:r>
                  <a:rPr lang="en-US" altLang="zh-HK" dirty="0">
                    <a:latin typeface="Times New Roman" panose="02020603050405020304" pitchFamily="18" charset="0"/>
                    <a:cs typeface="Times New Roman" panose="02020603050405020304" pitchFamily="18" charset="0"/>
                  </a:rPr>
                  <a:t>.</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Problem statement: Generate </a:t>
                </a:r>
                <a14:m>
                  <m:oMath xmlns:m="http://schemas.openxmlformats.org/officeDocument/2006/math">
                    <m:r>
                      <a:rPr lang="en-US" altLang="zh-HK" i="1" dirty="0" smtClean="0">
                        <a:latin typeface="Cambria Math" panose="02040503050406030204" pitchFamily="18" charset="0"/>
                        <a:cs typeface="Times New Roman" panose="02020603050405020304" pitchFamily="18" charset="0"/>
                      </a:rPr>
                      <m:t>𝐿</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KDVs with respect to these bandwidth parameters.</a:t>
                </a:r>
              </a:p>
            </p:txBody>
          </p:sp>
        </mc:Choice>
        <mc:Fallback xmlns="">
          <p:sp>
            <p:nvSpPr>
              <p:cNvPr id="3" name="內容版面配置區 2">
                <a:extLst>
                  <a:ext uri="{FF2B5EF4-FFF2-40B4-BE49-F238E27FC236}">
                    <a16:creationId xmlns:a16="http://schemas.microsoft.com/office/drawing/2014/main" id="{187DAE8D-8376-4758-B440-F4982CA3040A}"/>
                  </a:ext>
                </a:extLst>
              </p:cNvPr>
              <p:cNvSpPr>
                <a:spLocks noGrp="1" noRot="1" noChangeAspect="1" noMove="1" noResize="1" noEditPoints="1" noAdjustHandles="1" noChangeArrowheads="1" noChangeShapeType="1" noTextEdit="1"/>
              </p:cNvSpPr>
              <p:nvPr>
                <p:ph idx="1"/>
              </p:nvPr>
            </p:nvSpPr>
            <p:spPr>
              <a:xfrm>
                <a:off x="796254" y="1825625"/>
                <a:ext cx="10856053" cy="4351338"/>
              </a:xfrm>
              <a:blipFill>
                <a:blip r:embed="rId2"/>
                <a:stretch>
                  <a:fillRect l="-1011" t="-2381"/>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390347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323E00-E6E6-4C98-9B6C-01ABF0CB1505}"/>
              </a:ext>
            </a:extLst>
          </p:cNvPr>
          <p:cNvSpPr>
            <a:spLocks noGrp="1"/>
          </p:cNvSpPr>
          <p:nvPr>
            <p:ph type="title"/>
          </p:nvPr>
        </p:nvSpPr>
        <p:spPr>
          <a:xfrm>
            <a:off x="838199" y="126480"/>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Many Software Packages Support the Bandwidth-tuning Operation</a:t>
            </a:r>
            <a:endParaRPr lang="zh-HK" altLang="en-US" dirty="0">
              <a:latin typeface="Times New Roman" panose="02020603050405020304" pitchFamily="18" charset="0"/>
              <a:cs typeface="Times New Roman" panose="02020603050405020304" pitchFamily="18" charset="0"/>
            </a:endParaRPr>
          </a:p>
        </p:txBody>
      </p:sp>
      <p:sp>
        <p:nvSpPr>
          <p:cNvPr id="7" name="TextBox 43">
            <a:extLst>
              <a:ext uri="{FF2B5EF4-FFF2-40B4-BE49-F238E27FC236}">
                <a16:creationId xmlns:a16="http://schemas.microsoft.com/office/drawing/2014/main" id="{847E8D2E-4E3A-4549-8514-CBE07C53F941}"/>
              </a:ext>
            </a:extLst>
          </p:cNvPr>
          <p:cNvSpPr txBox="1"/>
          <p:nvPr/>
        </p:nvSpPr>
        <p:spPr>
          <a:xfrm>
            <a:off x="1559700" y="6229130"/>
            <a:ext cx="843501"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QGIS</a:t>
            </a:r>
            <a:endParaRPr lang="zh-HK" altLang="en-US" sz="2200"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36FE6EAF-044E-444A-98C5-F0765CE697B1}"/>
              </a:ext>
            </a:extLst>
          </p:cNvPr>
          <p:cNvPicPr>
            <a:picLocks noChangeAspect="1"/>
          </p:cNvPicPr>
          <p:nvPr/>
        </p:nvPicPr>
        <p:blipFill>
          <a:blip r:embed="rId2"/>
          <a:stretch>
            <a:fillRect/>
          </a:stretch>
        </p:blipFill>
        <p:spPr>
          <a:xfrm>
            <a:off x="4070080" y="1566216"/>
            <a:ext cx="7994665" cy="1163828"/>
          </a:xfrm>
          <a:prstGeom prst="rect">
            <a:avLst/>
          </a:prstGeom>
        </p:spPr>
      </p:pic>
      <p:sp>
        <p:nvSpPr>
          <p:cNvPr id="11" name="矩形 10">
            <a:extLst>
              <a:ext uri="{FF2B5EF4-FFF2-40B4-BE49-F238E27FC236}">
                <a16:creationId xmlns:a16="http://schemas.microsoft.com/office/drawing/2014/main" id="{08833835-E3FE-4F66-99F7-5B2CC8FE0947}"/>
              </a:ext>
            </a:extLst>
          </p:cNvPr>
          <p:cNvSpPr/>
          <p:nvPr/>
        </p:nvSpPr>
        <p:spPr>
          <a:xfrm>
            <a:off x="8767894" y="2389633"/>
            <a:ext cx="1483454" cy="28382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TextBox 43">
            <a:extLst>
              <a:ext uri="{FF2B5EF4-FFF2-40B4-BE49-F238E27FC236}">
                <a16:creationId xmlns:a16="http://schemas.microsoft.com/office/drawing/2014/main" id="{5ED00AAA-C669-47BB-9104-1D2E422021F2}"/>
              </a:ext>
            </a:extLst>
          </p:cNvPr>
          <p:cNvSpPr txBox="1"/>
          <p:nvPr/>
        </p:nvSpPr>
        <p:spPr>
          <a:xfrm>
            <a:off x="7358544" y="2678137"/>
            <a:ext cx="1502334" cy="430887"/>
          </a:xfrm>
          <a:prstGeom prst="rect">
            <a:avLst/>
          </a:prstGeom>
          <a:noFill/>
        </p:spPr>
        <p:txBody>
          <a:bodyPr wrap="none" rtlCol="0">
            <a:spAutoFit/>
          </a:bodyPr>
          <a:lstStyle/>
          <a:p>
            <a:r>
              <a:rPr lang="en-US" altLang="zh-HK" sz="2200" dirty="0" err="1">
                <a:latin typeface="Times New Roman" panose="02020603050405020304" pitchFamily="18" charset="0"/>
                <a:cs typeface="Times New Roman" panose="02020603050405020304" pitchFamily="18" charset="0"/>
              </a:rPr>
              <a:t>Scikit</a:t>
            </a:r>
            <a:r>
              <a:rPr lang="en-US" altLang="zh-HK" sz="2200" dirty="0">
                <a:latin typeface="Times New Roman" panose="02020603050405020304" pitchFamily="18" charset="0"/>
                <a:cs typeface="Times New Roman" panose="02020603050405020304" pitchFamily="18" charset="0"/>
              </a:rPr>
              <a:t>-learn</a:t>
            </a:r>
            <a:endParaRPr lang="zh-HK" altLang="en-US" sz="2200" dirty="0">
              <a:latin typeface="Times New Roman" panose="02020603050405020304" pitchFamily="18" charset="0"/>
              <a:cs typeface="Times New Roman" panose="02020603050405020304" pitchFamily="18" charset="0"/>
            </a:endParaRPr>
          </a:p>
        </p:txBody>
      </p:sp>
      <p:pic>
        <p:nvPicPr>
          <p:cNvPr id="17" name="圖片 16">
            <a:extLst>
              <a:ext uri="{FF2B5EF4-FFF2-40B4-BE49-F238E27FC236}">
                <a16:creationId xmlns:a16="http://schemas.microsoft.com/office/drawing/2014/main" id="{80C8F1D9-90DE-44ED-B4FD-E6564B1E30A6}"/>
              </a:ext>
            </a:extLst>
          </p:cNvPr>
          <p:cNvPicPr>
            <a:picLocks noChangeAspect="1"/>
          </p:cNvPicPr>
          <p:nvPr/>
        </p:nvPicPr>
        <p:blipFill>
          <a:blip r:embed="rId3"/>
          <a:stretch>
            <a:fillRect/>
          </a:stretch>
        </p:blipFill>
        <p:spPr>
          <a:xfrm>
            <a:off x="127255" y="1556334"/>
            <a:ext cx="3756195" cy="4783949"/>
          </a:xfrm>
          <a:prstGeom prst="rect">
            <a:avLst/>
          </a:prstGeom>
        </p:spPr>
      </p:pic>
      <p:sp>
        <p:nvSpPr>
          <p:cNvPr id="10" name="矩形 9">
            <a:extLst>
              <a:ext uri="{FF2B5EF4-FFF2-40B4-BE49-F238E27FC236}">
                <a16:creationId xmlns:a16="http://schemas.microsoft.com/office/drawing/2014/main" id="{819ED654-1D45-4ACE-B934-CB3408D21686}"/>
              </a:ext>
            </a:extLst>
          </p:cNvPr>
          <p:cNvSpPr/>
          <p:nvPr/>
        </p:nvSpPr>
        <p:spPr>
          <a:xfrm>
            <a:off x="2780298" y="2075330"/>
            <a:ext cx="968383" cy="362918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8" name="圖片 17">
            <a:extLst>
              <a:ext uri="{FF2B5EF4-FFF2-40B4-BE49-F238E27FC236}">
                <a16:creationId xmlns:a16="http://schemas.microsoft.com/office/drawing/2014/main" id="{484BBDD9-B8AA-46C5-BB94-77BEA93B8FD9}"/>
              </a:ext>
            </a:extLst>
          </p:cNvPr>
          <p:cNvPicPr>
            <a:picLocks noChangeAspect="1"/>
          </p:cNvPicPr>
          <p:nvPr/>
        </p:nvPicPr>
        <p:blipFill>
          <a:blip r:embed="rId4"/>
          <a:stretch>
            <a:fillRect/>
          </a:stretch>
        </p:blipFill>
        <p:spPr>
          <a:xfrm>
            <a:off x="4088360" y="3223010"/>
            <a:ext cx="7994665" cy="1524023"/>
          </a:xfrm>
          <a:prstGeom prst="rect">
            <a:avLst/>
          </a:prstGeom>
        </p:spPr>
      </p:pic>
      <p:sp>
        <p:nvSpPr>
          <p:cNvPr id="19" name="TextBox 43">
            <a:extLst>
              <a:ext uri="{FF2B5EF4-FFF2-40B4-BE49-F238E27FC236}">
                <a16:creationId xmlns:a16="http://schemas.microsoft.com/office/drawing/2014/main" id="{E00A6EEB-521A-4A02-8B2F-FEB022C3F3A6}"/>
              </a:ext>
            </a:extLst>
          </p:cNvPr>
          <p:cNvSpPr txBox="1"/>
          <p:nvPr/>
        </p:nvSpPr>
        <p:spPr>
          <a:xfrm>
            <a:off x="7470274" y="4617990"/>
            <a:ext cx="1250663"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LIBKDV</a:t>
            </a:r>
            <a:endParaRPr lang="zh-HK" altLang="en-US" sz="2200"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8A6D43BD-24D9-49E0-A25B-1E0B086758A7}"/>
              </a:ext>
            </a:extLst>
          </p:cNvPr>
          <p:cNvSpPr/>
          <p:nvPr/>
        </p:nvSpPr>
        <p:spPr>
          <a:xfrm>
            <a:off x="4197591" y="3390638"/>
            <a:ext cx="6818656" cy="22440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21" name="圖片 20">
            <a:extLst>
              <a:ext uri="{FF2B5EF4-FFF2-40B4-BE49-F238E27FC236}">
                <a16:creationId xmlns:a16="http://schemas.microsoft.com/office/drawing/2014/main" id="{602E4BEA-D4AF-4603-A464-71F84FAEB261}"/>
              </a:ext>
            </a:extLst>
          </p:cNvPr>
          <p:cNvPicPr>
            <a:picLocks noChangeAspect="1"/>
          </p:cNvPicPr>
          <p:nvPr/>
        </p:nvPicPr>
        <p:blipFill>
          <a:blip r:embed="rId5"/>
          <a:stretch>
            <a:fillRect/>
          </a:stretch>
        </p:blipFill>
        <p:spPr>
          <a:xfrm>
            <a:off x="4088360" y="5225556"/>
            <a:ext cx="7977935" cy="653365"/>
          </a:xfrm>
          <a:prstGeom prst="rect">
            <a:avLst/>
          </a:prstGeom>
        </p:spPr>
      </p:pic>
      <p:sp>
        <p:nvSpPr>
          <p:cNvPr id="22" name="TextBox 43">
            <a:extLst>
              <a:ext uri="{FF2B5EF4-FFF2-40B4-BE49-F238E27FC236}">
                <a16:creationId xmlns:a16="http://schemas.microsoft.com/office/drawing/2014/main" id="{308A88B1-7E00-448E-AAAA-11340B4B0E55}"/>
              </a:ext>
            </a:extLst>
          </p:cNvPr>
          <p:cNvSpPr txBox="1"/>
          <p:nvPr/>
        </p:nvSpPr>
        <p:spPr>
          <a:xfrm>
            <a:off x="7522527" y="5775106"/>
            <a:ext cx="1109599"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Seaborn</a:t>
            </a:r>
            <a:endParaRPr lang="zh-HK" altLang="en-US" sz="2200"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285B7DB3-2C05-4C3B-BAD1-6C5D9403B85E}"/>
              </a:ext>
            </a:extLst>
          </p:cNvPr>
          <p:cNvSpPr/>
          <p:nvPr/>
        </p:nvSpPr>
        <p:spPr>
          <a:xfrm>
            <a:off x="7668883" y="5445109"/>
            <a:ext cx="1984076" cy="24215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59223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D9A75-5CD2-44D5-9CDE-0A1928A73B48}"/>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Bandwidth-tuning Operation is Slow!</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A42D409-D6E8-4728-B50F-54025D89C71E}"/>
                  </a:ext>
                </a:extLst>
              </p:cNvPr>
              <p:cNvSpPr>
                <a:spLocks noGrp="1"/>
              </p:cNvSpPr>
              <p:nvPr>
                <p:ph idx="1"/>
              </p:nvPr>
            </p:nvSpPr>
            <p:spPr/>
            <p:txBody>
              <a:bodyPr/>
              <a:lstStyle/>
              <a:p>
                <a:r>
                  <a:rPr lang="en-US" altLang="zh-HK" dirty="0">
                    <a:latin typeface="Times New Roman" panose="02020603050405020304" pitchFamily="18" charset="0"/>
                    <a:cs typeface="Times New Roman" panose="02020603050405020304" pitchFamily="18" charset="0"/>
                  </a:rPr>
                  <a:t>A naïve approach for solving the bandwidth-tuning problem takes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𝑂</m:t>
                    </m:r>
                    <m:r>
                      <a:rPr lang="en-US" altLang="zh-HK" b="0" i="1" smtClean="0">
                        <a:latin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𝐿𝑋𝑌𝑛</m:t>
                    </m:r>
                    <m:r>
                      <a:rPr lang="en-US" altLang="zh-HK" b="0" i="1" smtClean="0">
                        <a:latin typeface="Cambria Math" panose="02040503050406030204" pitchFamily="18" charset="0"/>
                        <a:cs typeface="Times New Roman" panose="02020603050405020304" pitchFamily="18" charset="0"/>
                      </a:rPr>
                      <m:t>)</m:t>
                    </m:r>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time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Example:</a:t>
                </a:r>
              </a:p>
              <a:p>
                <a:pPr lvl="1"/>
                <a:r>
                  <a:rPr lang="en-US" altLang="zh-HK" dirty="0">
                    <a:latin typeface="Times New Roman" panose="02020603050405020304" pitchFamily="18" charset="0"/>
                    <a:cs typeface="Times New Roman" panose="02020603050405020304" pitchFamily="18" charset="0"/>
                  </a:rPr>
                  <a:t>The resolution size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𝑋</m:t>
                    </m:r>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HK" b="0" i="1" smtClean="0">
                        <a:latin typeface="Cambria Math" panose="02040503050406030204" pitchFamily="18" charset="0"/>
                        <a:cs typeface="Times New Roman" panose="02020603050405020304" pitchFamily="18" charset="0"/>
                      </a:rPr>
                      <m:t>𝑌</m:t>
                    </m:r>
                  </m:oMath>
                </a14:m>
                <a:r>
                  <a:rPr lang="en-US" altLang="zh-HK" dirty="0">
                    <a:latin typeface="Times New Roman" panose="02020603050405020304" pitchFamily="18" charset="0"/>
                    <a:cs typeface="Times New Roman" panose="02020603050405020304" pitchFamily="18" charset="0"/>
                  </a:rPr>
                  <a:t>): 640 </a:t>
                </a:r>
                <a14:m>
                  <m:oMath xmlns:m="http://schemas.openxmlformats.org/officeDocument/2006/math">
                    <m:r>
                      <a:rPr lang="en-US" altLang="zh-HK"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HK" b="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480</a:t>
                </a:r>
                <a:endParaRPr lang="en-US" altLang="zh-HK" b="0" dirty="0">
                  <a:latin typeface="Times New Roman" panose="02020603050405020304" pitchFamily="18" charset="0"/>
                  <a:ea typeface="Cambria Math" panose="02040503050406030204" pitchFamily="18" charset="0"/>
                  <a:cs typeface="Times New Roman" panose="02020603050405020304" pitchFamily="18" charset="0"/>
                </a:endParaRPr>
              </a:p>
              <a:p>
                <a:pPr lvl="1"/>
                <a:r>
                  <a:rPr lang="en-US" altLang="zh-HK" dirty="0">
                    <a:latin typeface="Times New Roman" panose="02020603050405020304" pitchFamily="18" charset="0"/>
                    <a:cs typeface="Times New Roman" panose="02020603050405020304" pitchFamily="18" charset="0"/>
                  </a:rPr>
                  <a:t>The number of bandwidths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𝐿</m:t>
                    </m:r>
                  </m:oMath>
                </a14:m>
                <a:r>
                  <a:rPr lang="en-US" altLang="zh-HK" dirty="0">
                    <a:latin typeface="Times New Roman" panose="02020603050405020304" pitchFamily="18" charset="0"/>
                    <a:cs typeface="Times New Roman" panose="02020603050405020304" pitchFamily="18" charset="0"/>
                  </a:rPr>
                  <a:t>): 20</a:t>
                </a:r>
              </a:p>
              <a:p>
                <a:pPr lvl="1"/>
                <a:r>
                  <a:rPr lang="en-US" altLang="zh-HK" dirty="0">
                    <a:latin typeface="Times New Roman" panose="02020603050405020304" pitchFamily="18" charset="0"/>
                    <a:cs typeface="Times New Roman" panose="02020603050405020304" pitchFamily="18" charset="0"/>
                  </a:rPr>
                  <a:t>The total number of data points (</a:t>
                </a:r>
                <a14:m>
                  <m:oMath xmlns:m="http://schemas.openxmlformats.org/officeDocument/2006/math">
                    <m:r>
                      <a:rPr lang="en-US" altLang="zh-HK" b="0" i="1" smtClean="0">
                        <a:latin typeface="Cambria Math" panose="02040503050406030204" pitchFamily="18" charset="0"/>
                        <a:cs typeface="Times New Roman" panose="02020603050405020304" pitchFamily="18" charset="0"/>
                      </a:rPr>
                      <m:t>𝑛</m:t>
                    </m:r>
                  </m:oMath>
                </a14:m>
                <a:r>
                  <a:rPr lang="en-US" altLang="zh-HK" dirty="0">
                    <a:latin typeface="Times New Roman" panose="02020603050405020304" pitchFamily="18" charset="0"/>
                    <a:cs typeface="Times New Roman" panose="02020603050405020304" pitchFamily="18" charset="0"/>
                  </a:rPr>
                  <a:t>): 1,000,000 </a:t>
                </a:r>
              </a:p>
              <a:p>
                <a:pPr lvl="1"/>
                <a:r>
                  <a:rPr lang="en-US" altLang="zh-HK" dirty="0">
                    <a:latin typeface="Times New Roman" panose="02020603050405020304" pitchFamily="18" charset="0"/>
                    <a:cs typeface="Times New Roman" panose="02020603050405020304" pitchFamily="18" charset="0"/>
                  </a:rPr>
                  <a:t>The total cost is: </a:t>
                </a:r>
                <a:r>
                  <a:rPr lang="en-US" altLang="zh-HK" b="1" dirty="0">
                    <a:latin typeface="Times New Roman" panose="02020603050405020304" pitchFamily="18" charset="0"/>
                    <a:cs typeface="Times New Roman" panose="02020603050405020304" pitchFamily="18" charset="0"/>
                  </a:rPr>
                  <a:t>6.144 trillion operations</a:t>
                </a:r>
                <a:r>
                  <a:rPr lang="en-US" altLang="zh-HK"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sym typeface="Wingdings" panose="05000000000000000000" pitchFamily="2" charset="2"/>
                  </a:rPr>
                  <a:t></a:t>
                </a:r>
              </a:p>
              <a:p>
                <a:pPr lvl="1"/>
                <a:endParaRPr lang="zh-HK"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FA42D409-D6E8-4728-B50F-54025D89C71E}"/>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33156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6E2875-0465-43D0-B1C0-C4FD2AE714F4}"/>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Our Main Contributions</a:t>
            </a:r>
            <a:endParaRPr lang="zh-HK"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0C9F8D0-3617-4761-928C-95DD56A3CC26}"/>
              </a:ext>
            </a:extLst>
          </p:cNvPr>
          <p:cNvSpPr>
            <a:spLocks noGrp="1"/>
          </p:cNvSpPr>
          <p:nvPr>
            <p:ph idx="1"/>
          </p:nvPr>
        </p:nvSpPr>
        <p:spPr>
          <a:xfrm>
            <a:off x="838200" y="1620918"/>
            <a:ext cx="10515600" cy="5081886"/>
          </a:xfrm>
        </p:spPr>
        <p:txBody>
          <a:bodyPr/>
          <a:lstStyle/>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Develop the first method, SAFE, that can reduce the time complexity for generating exact KDVs with multiple bandwidths, without increasing the space complexity.</a:t>
            </a:r>
          </a:p>
          <a:p>
            <a:endParaRPr lang="en-US" altLang="zh-HK" dirty="0">
              <a:latin typeface="Times New Roman" panose="02020603050405020304" pitchFamily="18" charset="0"/>
              <a:cs typeface="Times New Roman" panose="02020603050405020304" pitchFamily="18" charset="0"/>
            </a:endParaRPr>
          </a:p>
          <a:p>
            <a:r>
              <a:rPr lang="en-US" altLang="zh-HK" dirty="0">
                <a:latin typeface="Times New Roman" panose="02020603050405020304" pitchFamily="18" charset="0"/>
                <a:cs typeface="Times New Roman" panose="02020603050405020304" pitchFamily="18" charset="0"/>
              </a:rPr>
              <a:t>Achieve at least one-order-of-magnitude speedup for generating multiple KDVs.</a:t>
            </a:r>
          </a:p>
          <a:p>
            <a:endParaRPr lang="en-US" altLang="zh-HK"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32CDAC1-C053-4720-86A7-328609C32A9F}"/>
              </a:ext>
            </a:extLst>
          </p:cNvPr>
          <p:cNvPicPr>
            <a:picLocks noChangeAspect="1"/>
          </p:cNvPicPr>
          <p:nvPr/>
        </p:nvPicPr>
        <p:blipFill>
          <a:blip r:embed="rId2"/>
          <a:stretch>
            <a:fillRect/>
          </a:stretch>
        </p:blipFill>
        <p:spPr>
          <a:xfrm>
            <a:off x="2671860" y="1968465"/>
            <a:ext cx="6381750" cy="1381125"/>
          </a:xfrm>
          <a:prstGeom prst="rect">
            <a:avLst/>
          </a:prstGeom>
        </p:spPr>
      </p:pic>
    </p:spTree>
    <p:extLst>
      <p:ext uri="{BB962C8B-B14F-4D97-AF65-F5344CB8AC3E}">
        <p14:creationId xmlns:p14="http://schemas.microsoft.com/office/powerpoint/2010/main" val="316348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942764-677C-4E19-8C84-3B0D4849B27A}"/>
              </a:ext>
            </a:extLst>
          </p:cNvPr>
          <p:cNvSpPr>
            <a:spLocks noGrp="1"/>
          </p:cNvSpPr>
          <p:nvPr>
            <p:ph type="title"/>
          </p:nvPr>
        </p:nvSpPr>
        <p:spPr/>
        <p:txBody>
          <a:bodyPr>
            <a:normAutofit/>
          </a:bodyPr>
          <a:lstStyle/>
          <a:p>
            <a:pPr algn="ctr"/>
            <a:r>
              <a:rPr lang="en-US" altLang="zh-HK" dirty="0">
                <a:latin typeface="Times New Roman" panose="02020603050405020304" pitchFamily="18" charset="0"/>
                <a:cs typeface="Times New Roman" panose="02020603050405020304" pitchFamily="18" charset="0"/>
              </a:rPr>
              <a:t>Core Idea 1: Decomposition of </a:t>
            </a:r>
            <a:br>
              <a:rPr lang="en-US" altLang="zh-HK" dirty="0">
                <a:latin typeface="Times New Roman" panose="02020603050405020304" pitchFamily="18" charset="0"/>
                <a:cs typeface="Times New Roman" panose="02020603050405020304" pitchFamily="18" charset="0"/>
              </a:rPr>
            </a:br>
            <a:r>
              <a:rPr lang="en-US" altLang="zh-HK" dirty="0">
                <a:latin typeface="Times New Roman" panose="02020603050405020304" pitchFamily="18" charset="0"/>
                <a:cs typeface="Times New Roman" panose="02020603050405020304" pitchFamily="18" charset="0"/>
              </a:rPr>
              <a:t>Kernel Density Function</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3">
                <a:extLst>
                  <a:ext uri="{FF2B5EF4-FFF2-40B4-BE49-F238E27FC236}">
                    <a16:creationId xmlns:a16="http://schemas.microsoft.com/office/drawing/2014/main" id="{D7EB88E9-FF90-4546-AF65-7F67CBDDE277}"/>
                  </a:ext>
                </a:extLst>
              </p:cNvPr>
              <p:cNvSpPr txBox="1"/>
              <p:nvPr/>
            </p:nvSpPr>
            <p:spPr>
              <a:xfrm>
                <a:off x="4653568" y="1921082"/>
                <a:ext cx="4128502" cy="982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HK" sz="2000" b="0" i="1" smtClean="0">
                              <a:latin typeface="Cambria Math" panose="02040503050406030204" pitchFamily="18" charset="0"/>
                              <a:ea typeface="Cambria Math" panose="02040503050406030204" pitchFamily="18" charset="0"/>
                            </a:rPr>
                          </m:ctrlPr>
                        </m:sSubSupPr>
                        <m:e>
                          <m:r>
                            <a:rPr lang="en-US" altLang="zh-HK" sz="2000" i="1" smtClean="0">
                              <a:latin typeface="Cambria Math" panose="02040503050406030204" pitchFamily="18" charset="0"/>
                              <a:ea typeface="Cambria Math" panose="02040503050406030204" pitchFamily="18" charset="0"/>
                            </a:rPr>
                            <m:t>ℱ</m:t>
                          </m:r>
                        </m:e>
                        <m:sub>
                          <m:r>
                            <a:rPr lang="en-US" altLang="zh-HK" sz="2000" b="0" i="1" smtClean="0">
                              <a:latin typeface="Cambria Math" panose="02040503050406030204" pitchFamily="18" charset="0"/>
                              <a:ea typeface="Cambria Math" panose="02040503050406030204" pitchFamily="18" charset="0"/>
                            </a:rPr>
                            <m:t>𝑃</m:t>
                          </m:r>
                        </m:sub>
                        <m:sup>
                          <m: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𝑏</m:t>
                          </m:r>
                          <m:r>
                            <a:rPr lang="en-US" altLang="zh-HK" sz="2000" b="0" i="1" smtClean="0">
                              <a:latin typeface="Cambria Math" panose="02040503050406030204" pitchFamily="18" charset="0"/>
                              <a:ea typeface="Cambria Math" panose="02040503050406030204" pitchFamily="18" charset="0"/>
                            </a:rPr>
                            <m:t>)</m:t>
                          </m:r>
                        </m:sup>
                      </m:sSubSup>
                      <m:d>
                        <m:dPr>
                          <m:ctrlPr>
                            <a:rPr lang="en-US" altLang="zh-HK" sz="2000" b="0" i="1" smtClean="0">
                              <a:latin typeface="Cambria Math" panose="02040503050406030204" pitchFamily="18" charset="0"/>
                              <a:ea typeface="Cambria Math" panose="02040503050406030204" pitchFamily="18" charset="0"/>
                            </a:rPr>
                          </m:ctrlPr>
                        </m:dPr>
                        <m:e>
                          <m:r>
                            <a:rPr lang="en-US" altLang="zh-HK" sz="2000" b="1" i="0" smtClean="0">
                              <a:latin typeface="Cambria Math" panose="02040503050406030204" pitchFamily="18" charset="0"/>
                              <a:ea typeface="Cambria Math" panose="02040503050406030204" pitchFamily="18" charset="0"/>
                            </a:rPr>
                            <m:t>𝐪</m:t>
                          </m:r>
                        </m:e>
                      </m:d>
                      <m:r>
                        <a:rPr lang="en-US" altLang="zh-HK" sz="2000" b="0" i="1" smtClean="0">
                          <a:latin typeface="Cambria Math" panose="02040503050406030204" pitchFamily="18" charset="0"/>
                          <a:ea typeface="Cambria Math" panose="02040503050406030204" pitchFamily="18" charset="0"/>
                        </a:rPr>
                        <m:t>=</m:t>
                      </m:r>
                      <m:nary>
                        <m:naryPr>
                          <m:chr m:val="∑"/>
                          <m:supHide m:val="on"/>
                          <m:ctrlPr>
                            <a:rPr lang="en-US" altLang="zh-HK" sz="2000" b="0" i="1" smtClean="0">
                              <a:latin typeface="Cambria Math" panose="02040503050406030204" pitchFamily="18" charset="0"/>
                              <a:ea typeface="Cambria Math" panose="02040503050406030204" pitchFamily="18" charset="0"/>
                            </a:rPr>
                          </m:ctrlPr>
                        </m:naryPr>
                        <m:sub>
                          <m:r>
                            <a:rPr lang="en-US" altLang="zh-HK" sz="2000" b="1">
                              <a:latin typeface="Cambria Math" panose="02040503050406030204" pitchFamily="18" charset="0"/>
                              <a:ea typeface="Cambria Math" panose="02040503050406030204" pitchFamily="18" charset="0"/>
                            </a:rPr>
                            <m:t>𝐩</m:t>
                          </m:r>
                          <m:r>
                            <m:rPr>
                              <m:brk m:alnAt="7"/>
                            </m:rP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𝑃</m:t>
                          </m:r>
                        </m:sub>
                        <m:sup/>
                        <m:e>
                          <m:r>
                            <a:rPr lang="en-US" altLang="zh-HK" sz="2000" b="0" i="1" smtClean="0">
                              <a:latin typeface="Cambria Math" panose="02040503050406030204" pitchFamily="18" charset="0"/>
                              <a:ea typeface="Cambria Math" panose="02040503050406030204" pitchFamily="18" charset="0"/>
                            </a:rPr>
                            <m:t>𝑤</m:t>
                          </m:r>
                        </m:e>
                      </m:nary>
                      <m:r>
                        <a:rPr lang="en-US" altLang="zh-HK" sz="2000" b="0" i="1" smtClean="0">
                          <a:latin typeface="Cambria Math" panose="02040503050406030204" pitchFamily="18" charset="0"/>
                          <a:ea typeface="Cambria Math" panose="02040503050406030204" pitchFamily="18" charset="0"/>
                        </a:rPr>
                        <m:t>∙</m:t>
                      </m:r>
                      <m:d>
                        <m:dPr>
                          <m:begChr m:val="{"/>
                          <m:endChr m:val=""/>
                          <m:ctrlPr>
                            <a:rPr lang="en-US" altLang="zh-HK" sz="20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HK" sz="2000" b="0" i="1" smtClean="0">
                                  <a:latin typeface="Cambria Math" panose="02040503050406030204" pitchFamily="18" charset="0"/>
                                  <a:ea typeface="Cambria Math" panose="02040503050406030204" pitchFamily="18" charset="0"/>
                                </a:rPr>
                              </m:ctrlPr>
                            </m:mPr>
                            <m:mr>
                              <m:e>
                                <m:r>
                                  <a:rPr lang="en-US" altLang="zh-HK" sz="2000" b="0" i="1" smtClean="0">
                                    <a:latin typeface="Cambria Math" panose="02040503050406030204" pitchFamily="18" charset="0"/>
                                    <a:ea typeface="Cambria Math" panose="02040503050406030204" pitchFamily="18" charset="0"/>
                                  </a:rPr>
                                  <m:t>1−</m:t>
                                </m:r>
                                <m:f>
                                  <m:fPr>
                                    <m:ctrlPr>
                                      <a:rPr lang="en-US" altLang="zh-HK" sz="2000" b="0" i="1" smtClean="0">
                                        <a:latin typeface="Cambria Math" panose="02040503050406030204" pitchFamily="18" charset="0"/>
                                        <a:ea typeface="Cambria Math" panose="02040503050406030204" pitchFamily="18" charset="0"/>
                                      </a:rPr>
                                    </m:ctrlPr>
                                  </m:fPr>
                                  <m:num>
                                    <m:r>
                                      <a:rPr lang="en-US" altLang="zh-HK" sz="2000" b="0" i="1" smtClean="0">
                                        <a:latin typeface="Cambria Math" panose="02040503050406030204" pitchFamily="18" charset="0"/>
                                        <a:ea typeface="Cambria Math" panose="02040503050406030204" pitchFamily="18" charset="0"/>
                                      </a:rPr>
                                      <m:t>1</m:t>
                                    </m:r>
                                  </m:num>
                                  <m:den>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𝑏</m:t>
                                        </m:r>
                                      </m:e>
                                      <m:sup>
                                        <m:r>
                                          <a:rPr lang="en-US" altLang="zh-HK" sz="2000" b="0" i="1" smtClean="0">
                                            <a:latin typeface="Cambria Math" panose="02040503050406030204" pitchFamily="18" charset="0"/>
                                            <a:ea typeface="Cambria Math" panose="02040503050406030204" pitchFamily="18" charset="0"/>
                                          </a:rPr>
                                          <m:t>2</m:t>
                                        </m:r>
                                      </m:sup>
                                    </m:sSup>
                                  </m:den>
                                </m:f>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𝑑𝑖𝑠𝑡</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𝐪</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𝐩</m:t>
                                    </m:r>
                                    <m:r>
                                      <a:rPr lang="en-US" altLang="zh-HK" sz="2000" b="0" i="1" smtClean="0">
                                        <a:latin typeface="Cambria Math" panose="02040503050406030204" pitchFamily="18" charset="0"/>
                                        <a:ea typeface="Cambria Math" panose="02040503050406030204" pitchFamily="18" charset="0"/>
                                      </a:rPr>
                                      <m:t>)</m:t>
                                    </m:r>
                                  </m:e>
                                  <m:sup>
                                    <m:r>
                                      <a:rPr lang="en-US" altLang="zh-HK" sz="2000" b="0" i="1" smtClean="0">
                                        <a:latin typeface="Cambria Math" panose="02040503050406030204" pitchFamily="18" charset="0"/>
                                        <a:ea typeface="Cambria Math" panose="02040503050406030204" pitchFamily="18" charset="0"/>
                                      </a:rPr>
                                      <m:t>2</m:t>
                                    </m:r>
                                  </m:sup>
                                </m:sSup>
                              </m:e>
                            </m:mr>
                            <m:mr>
                              <m:e>
                                <m:r>
                                  <a:rPr lang="en-US" altLang="zh-HK" sz="2000" b="0" i="1" smtClean="0">
                                    <a:latin typeface="Cambria Math" panose="02040503050406030204" pitchFamily="18" charset="0"/>
                                    <a:ea typeface="Cambria Math" panose="02040503050406030204" pitchFamily="18" charset="0"/>
                                  </a:rPr>
                                  <m:t>0</m:t>
                                </m:r>
                              </m:e>
                            </m:mr>
                          </m:m>
                        </m:e>
                      </m:d>
                    </m:oMath>
                  </m:oMathPara>
                </a14:m>
                <a:endParaRPr lang="zh-HK" altLang="en-US" sz="2000" dirty="0"/>
              </a:p>
            </p:txBody>
          </p:sp>
        </mc:Choice>
        <mc:Fallback xmlns="">
          <p:sp>
            <p:nvSpPr>
              <p:cNvPr id="4" name="TextBox 33">
                <a:extLst>
                  <a:ext uri="{FF2B5EF4-FFF2-40B4-BE49-F238E27FC236}">
                    <a16:creationId xmlns:a16="http://schemas.microsoft.com/office/drawing/2014/main" id="{D7EB88E9-FF90-4546-AF65-7F67CBDDE277}"/>
                  </a:ext>
                </a:extLst>
              </p:cNvPr>
              <p:cNvSpPr txBox="1">
                <a:spLocks noRot="1" noChangeAspect="1" noMove="1" noResize="1" noEditPoints="1" noAdjustHandles="1" noChangeArrowheads="1" noChangeShapeType="1" noTextEdit="1"/>
              </p:cNvSpPr>
              <p:nvPr/>
            </p:nvSpPr>
            <p:spPr>
              <a:xfrm>
                <a:off x="4653568" y="1921082"/>
                <a:ext cx="4128502" cy="982577"/>
              </a:xfrm>
              <a:prstGeom prst="rect">
                <a:avLst/>
              </a:prstGeom>
              <a:blipFill>
                <a:blip r:embed="rId2"/>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782DFFB-C56E-4BFE-94A7-FDAD903EAF70}"/>
                  </a:ext>
                </a:extLst>
              </p:cNvPr>
              <p:cNvSpPr txBox="1"/>
              <p:nvPr/>
            </p:nvSpPr>
            <p:spPr>
              <a:xfrm>
                <a:off x="8746510" y="2067604"/>
                <a:ext cx="2225802"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If </a:t>
                </a:r>
                <a14:m>
                  <m:oMath xmlns:m="http://schemas.openxmlformats.org/officeDocument/2006/math">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e>
                    </m:d>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𝑏</m:t>
                    </m:r>
                  </m:oMath>
                </a14:m>
                <a:r>
                  <a:rPr lang="en-US" altLang="zh-HK" sz="2200" dirty="0">
                    <a:latin typeface="Times New Roman" panose="02020603050405020304" pitchFamily="18" charset="0"/>
                    <a:cs typeface="Times New Roman" panose="02020603050405020304" pitchFamily="18" charset="0"/>
                  </a:rPr>
                  <a:t> </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5782DFFB-C56E-4BFE-94A7-FDAD903EAF70}"/>
                  </a:ext>
                </a:extLst>
              </p:cNvPr>
              <p:cNvSpPr txBox="1">
                <a:spLocks noRot="1" noChangeAspect="1" noMove="1" noResize="1" noEditPoints="1" noAdjustHandles="1" noChangeArrowheads="1" noChangeShapeType="1" noTextEdit="1"/>
              </p:cNvSpPr>
              <p:nvPr/>
            </p:nvSpPr>
            <p:spPr>
              <a:xfrm>
                <a:off x="8746510" y="2067604"/>
                <a:ext cx="2225802" cy="430887"/>
              </a:xfrm>
              <a:prstGeom prst="rect">
                <a:avLst/>
              </a:prstGeom>
              <a:blipFill>
                <a:blip r:embed="rId3"/>
                <a:stretch>
                  <a:fillRect l="-3562" t="-9859" b="-28169"/>
                </a:stretch>
              </a:blipFill>
            </p:spPr>
            <p:txBody>
              <a:bodyPr/>
              <a:lstStyle/>
              <a:p>
                <a:r>
                  <a:rPr lang="zh-HK" altLang="en-US">
                    <a:noFill/>
                  </a:rPr>
                  <a:t> </a:t>
                </a:r>
              </a:p>
            </p:txBody>
          </p:sp>
        </mc:Fallback>
      </mc:AlternateContent>
      <p:sp>
        <p:nvSpPr>
          <p:cNvPr id="6" name="文字方塊 5">
            <a:extLst>
              <a:ext uri="{FF2B5EF4-FFF2-40B4-BE49-F238E27FC236}">
                <a16:creationId xmlns:a16="http://schemas.microsoft.com/office/drawing/2014/main" id="{1CA29BA4-806E-43A6-97B2-EAE010E7866B}"/>
              </a:ext>
            </a:extLst>
          </p:cNvPr>
          <p:cNvSpPr txBox="1"/>
          <p:nvPr/>
        </p:nvSpPr>
        <p:spPr>
          <a:xfrm>
            <a:off x="8746510" y="2539241"/>
            <a:ext cx="1343638"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Otherwise</a:t>
            </a:r>
            <a:endParaRPr lang="zh-HK" altLang="en-US" sz="2200" dirty="0">
              <a:latin typeface="Times New Roman" panose="02020603050405020304" pitchFamily="18" charset="0"/>
              <a:cs typeface="Times New Roman" panose="02020603050405020304" pitchFamily="18" charset="0"/>
            </a:endParaRPr>
          </a:p>
        </p:txBody>
      </p:sp>
      <p:sp>
        <p:nvSpPr>
          <p:cNvPr id="7" name="Oval 187">
            <a:extLst>
              <a:ext uri="{FF2B5EF4-FFF2-40B4-BE49-F238E27FC236}">
                <a16:creationId xmlns:a16="http://schemas.microsoft.com/office/drawing/2014/main" id="{51EA6427-3867-4143-809D-4830C1B7A339}"/>
              </a:ext>
            </a:extLst>
          </p:cNvPr>
          <p:cNvSpPr/>
          <p:nvPr/>
        </p:nvSpPr>
        <p:spPr>
          <a:xfrm>
            <a:off x="1684127" y="2312490"/>
            <a:ext cx="2172748" cy="2172748"/>
          </a:xfrm>
          <a:prstGeom prst="ellipse">
            <a:avLst/>
          </a:prstGeom>
          <a:solidFill>
            <a:srgbClr val="FFFF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Oval 191">
            <a:extLst>
              <a:ext uri="{FF2B5EF4-FFF2-40B4-BE49-F238E27FC236}">
                <a16:creationId xmlns:a16="http://schemas.microsoft.com/office/drawing/2014/main" id="{DA556363-D277-46F5-973B-870CFB6B1659}"/>
              </a:ext>
            </a:extLst>
          </p:cNvPr>
          <p:cNvSpPr/>
          <p:nvPr/>
        </p:nvSpPr>
        <p:spPr>
          <a:xfrm flipH="1">
            <a:off x="2940732" y="263716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Oval 192">
            <a:extLst>
              <a:ext uri="{FF2B5EF4-FFF2-40B4-BE49-F238E27FC236}">
                <a16:creationId xmlns:a16="http://schemas.microsoft.com/office/drawing/2014/main" id="{4B6E2535-13E1-405D-8653-129962B32DE7}"/>
              </a:ext>
            </a:extLst>
          </p:cNvPr>
          <p:cNvSpPr/>
          <p:nvPr/>
        </p:nvSpPr>
        <p:spPr>
          <a:xfrm flipH="1">
            <a:off x="3344811" y="285740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Oval 193">
            <a:extLst>
              <a:ext uri="{FF2B5EF4-FFF2-40B4-BE49-F238E27FC236}">
                <a16:creationId xmlns:a16="http://schemas.microsoft.com/office/drawing/2014/main" id="{48A16BCB-2C60-45CB-A3F9-9AB4314BE498}"/>
              </a:ext>
            </a:extLst>
          </p:cNvPr>
          <p:cNvSpPr/>
          <p:nvPr/>
        </p:nvSpPr>
        <p:spPr>
          <a:xfrm flipH="1">
            <a:off x="2673691" y="311291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94">
            <a:extLst>
              <a:ext uri="{FF2B5EF4-FFF2-40B4-BE49-F238E27FC236}">
                <a16:creationId xmlns:a16="http://schemas.microsoft.com/office/drawing/2014/main" id="{DE4220DD-FF02-41C8-AF0B-C3699A064BA0}"/>
              </a:ext>
            </a:extLst>
          </p:cNvPr>
          <p:cNvSpPr/>
          <p:nvPr/>
        </p:nvSpPr>
        <p:spPr>
          <a:xfrm flipH="1">
            <a:off x="3173401" y="376728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95">
            <a:extLst>
              <a:ext uri="{FF2B5EF4-FFF2-40B4-BE49-F238E27FC236}">
                <a16:creationId xmlns:a16="http://schemas.microsoft.com/office/drawing/2014/main" id="{C11F2EF9-44E2-4DF3-8498-8F8AD5667D95}"/>
              </a:ext>
            </a:extLst>
          </p:cNvPr>
          <p:cNvSpPr/>
          <p:nvPr/>
        </p:nvSpPr>
        <p:spPr>
          <a:xfrm flipH="1">
            <a:off x="3605276" y="376728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96">
            <a:extLst>
              <a:ext uri="{FF2B5EF4-FFF2-40B4-BE49-F238E27FC236}">
                <a16:creationId xmlns:a16="http://schemas.microsoft.com/office/drawing/2014/main" id="{D10E8E2A-7544-428F-9F24-21D8E729B4DB}"/>
              </a:ext>
            </a:extLst>
          </p:cNvPr>
          <p:cNvSpPr/>
          <p:nvPr/>
        </p:nvSpPr>
        <p:spPr>
          <a:xfrm flipH="1">
            <a:off x="2770501" y="371887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197">
            <a:extLst>
              <a:ext uri="{FF2B5EF4-FFF2-40B4-BE49-F238E27FC236}">
                <a16:creationId xmlns:a16="http://schemas.microsoft.com/office/drawing/2014/main" id="{4CEA6CB7-BC1A-4927-84D0-0114605A4CEC}"/>
              </a:ext>
            </a:extLst>
          </p:cNvPr>
          <p:cNvSpPr/>
          <p:nvPr/>
        </p:nvSpPr>
        <p:spPr>
          <a:xfrm flipH="1">
            <a:off x="3113071" y="306450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Oval 198">
            <a:extLst>
              <a:ext uri="{FF2B5EF4-FFF2-40B4-BE49-F238E27FC236}">
                <a16:creationId xmlns:a16="http://schemas.microsoft.com/office/drawing/2014/main" id="{9ACC78A2-3CEF-4C39-BE51-0AB06AE9D5AE}"/>
              </a:ext>
            </a:extLst>
          </p:cNvPr>
          <p:cNvSpPr/>
          <p:nvPr/>
        </p:nvSpPr>
        <p:spPr>
          <a:xfrm flipH="1">
            <a:off x="3076591" y="409874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99">
            <a:extLst>
              <a:ext uri="{FF2B5EF4-FFF2-40B4-BE49-F238E27FC236}">
                <a16:creationId xmlns:a16="http://schemas.microsoft.com/office/drawing/2014/main" id="{F50DB134-885C-4FA2-8B63-949D5DAD1BD5}"/>
              </a:ext>
            </a:extLst>
          </p:cNvPr>
          <p:cNvSpPr/>
          <p:nvPr/>
        </p:nvSpPr>
        <p:spPr>
          <a:xfrm flipH="1">
            <a:off x="3704891" y="3453035"/>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200">
            <a:extLst>
              <a:ext uri="{FF2B5EF4-FFF2-40B4-BE49-F238E27FC236}">
                <a16:creationId xmlns:a16="http://schemas.microsoft.com/office/drawing/2014/main" id="{6236A2B0-9069-4AA4-93F9-EAD0AD893AD0}"/>
              </a:ext>
            </a:extLst>
          </p:cNvPr>
          <p:cNvSpPr/>
          <p:nvPr/>
        </p:nvSpPr>
        <p:spPr>
          <a:xfrm flipH="1">
            <a:off x="3653681" y="3097729"/>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205">
            <a:extLst>
              <a:ext uri="{FF2B5EF4-FFF2-40B4-BE49-F238E27FC236}">
                <a16:creationId xmlns:a16="http://schemas.microsoft.com/office/drawing/2014/main" id="{B09D10D4-C253-4257-B189-C50CF0A39CBF}"/>
              </a:ext>
            </a:extLst>
          </p:cNvPr>
          <p:cNvSpPr/>
          <p:nvPr/>
        </p:nvSpPr>
        <p:spPr>
          <a:xfrm flipH="1">
            <a:off x="2185249" y="2655661"/>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206">
            <a:extLst>
              <a:ext uri="{FF2B5EF4-FFF2-40B4-BE49-F238E27FC236}">
                <a16:creationId xmlns:a16="http://schemas.microsoft.com/office/drawing/2014/main" id="{2134B742-45B2-4EE2-95E3-3CCA4B0ACA7E}"/>
              </a:ext>
            </a:extLst>
          </p:cNvPr>
          <p:cNvSpPr/>
          <p:nvPr/>
        </p:nvSpPr>
        <p:spPr>
          <a:xfrm flipH="1">
            <a:off x="1922877" y="340463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207">
            <a:extLst>
              <a:ext uri="{FF2B5EF4-FFF2-40B4-BE49-F238E27FC236}">
                <a16:creationId xmlns:a16="http://schemas.microsoft.com/office/drawing/2014/main" id="{DE3CD449-9DF4-4CC4-9C78-B96ACB78A959}"/>
              </a:ext>
            </a:extLst>
          </p:cNvPr>
          <p:cNvSpPr/>
          <p:nvPr/>
        </p:nvSpPr>
        <p:spPr>
          <a:xfrm flipH="1">
            <a:off x="1993009" y="381568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208">
            <a:extLst>
              <a:ext uri="{FF2B5EF4-FFF2-40B4-BE49-F238E27FC236}">
                <a16:creationId xmlns:a16="http://schemas.microsoft.com/office/drawing/2014/main" id="{98F873DF-2A5B-4893-B399-36A6D58C7AC0}"/>
              </a:ext>
            </a:extLst>
          </p:cNvPr>
          <p:cNvSpPr/>
          <p:nvPr/>
        </p:nvSpPr>
        <p:spPr>
          <a:xfrm flipH="1">
            <a:off x="1939993" y="2954213"/>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Oval 209">
            <a:extLst>
              <a:ext uri="{FF2B5EF4-FFF2-40B4-BE49-F238E27FC236}">
                <a16:creationId xmlns:a16="http://schemas.microsoft.com/office/drawing/2014/main" id="{FBB2CF74-316E-4713-B089-32B4AB004611}"/>
              </a:ext>
            </a:extLst>
          </p:cNvPr>
          <p:cNvSpPr/>
          <p:nvPr/>
        </p:nvSpPr>
        <p:spPr>
          <a:xfrm flipH="1">
            <a:off x="3121600" y="3418920"/>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3" name="Oval 210">
            <a:extLst>
              <a:ext uri="{FF2B5EF4-FFF2-40B4-BE49-F238E27FC236}">
                <a16:creationId xmlns:a16="http://schemas.microsoft.com/office/drawing/2014/main" id="{2EDB6CA7-17A8-4283-9703-4F540F20806F}"/>
              </a:ext>
            </a:extLst>
          </p:cNvPr>
          <p:cNvSpPr/>
          <p:nvPr/>
        </p:nvSpPr>
        <p:spPr>
          <a:xfrm flipH="1">
            <a:off x="3259176" y="259591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Oval 211">
            <a:extLst>
              <a:ext uri="{FF2B5EF4-FFF2-40B4-BE49-F238E27FC236}">
                <a16:creationId xmlns:a16="http://schemas.microsoft.com/office/drawing/2014/main" id="{030FB3EA-6544-4352-B8CE-9672E57E0403}"/>
              </a:ext>
            </a:extLst>
          </p:cNvPr>
          <p:cNvSpPr/>
          <p:nvPr/>
        </p:nvSpPr>
        <p:spPr>
          <a:xfrm flipH="1">
            <a:off x="2712824" y="281623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Oval 212">
            <a:extLst>
              <a:ext uri="{FF2B5EF4-FFF2-40B4-BE49-F238E27FC236}">
                <a16:creationId xmlns:a16="http://schemas.microsoft.com/office/drawing/2014/main" id="{6FA2A3F6-A106-4992-AC78-40A5B831E834}"/>
              </a:ext>
            </a:extLst>
          </p:cNvPr>
          <p:cNvSpPr/>
          <p:nvPr/>
        </p:nvSpPr>
        <p:spPr>
          <a:xfrm flipH="1">
            <a:off x="2515201" y="3575664"/>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6" name="Straight Connector 214">
            <a:extLst>
              <a:ext uri="{FF2B5EF4-FFF2-40B4-BE49-F238E27FC236}">
                <a16:creationId xmlns:a16="http://schemas.microsoft.com/office/drawing/2014/main" id="{9D0F23FC-4C00-4BC5-BA1A-065DC2277396}"/>
              </a:ext>
            </a:extLst>
          </p:cNvPr>
          <p:cNvCxnSpPr>
            <a:cxnSpLocks/>
          </p:cNvCxnSpPr>
          <p:nvPr/>
        </p:nvCxnSpPr>
        <p:spPr>
          <a:xfrm flipH="1" flipV="1">
            <a:off x="1708253" y="3146134"/>
            <a:ext cx="1052815" cy="258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17">
            <a:extLst>
              <a:ext uri="{FF2B5EF4-FFF2-40B4-BE49-F238E27FC236}">
                <a16:creationId xmlns:a16="http://schemas.microsoft.com/office/drawing/2014/main" id="{E452FFC7-24AC-4EC3-80B4-B039790CA88F}"/>
              </a:ext>
            </a:extLst>
          </p:cNvPr>
          <p:cNvSpPr/>
          <p:nvPr/>
        </p:nvSpPr>
        <p:spPr>
          <a:xfrm>
            <a:off x="2712263" y="3344693"/>
            <a:ext cx="116476" cy="10834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TextBox 218">
            <a:extLst>
              <a:ext uri="{FF2B5EF4-FFF2-40B4-BE49-F238E27FC236}">
                <a16:creationId xmlns:a16="http://schemas.microsoft.com/office/drawing/2014/main" id="{01543322-A7DF-4E4C-9643-A7C706D3A1CF}"/>
              </a:ext>
            </a:extLst>
          </p:cNvPr>
          <p:cNvSpPr txBox="1"/>
          <p:nvPr/>
        </p:nvSpPr>
        <p:spPr>
          <a:xfrm rot="823024">
            <a:off x="2086232" y="2961467"/>
            <a:ext cx="254016" cy="369332"/>
          </a:xfrm>
          <a:prstGeom prst="rect">
            <a:avLst/>
          </a:prstGeom>
          <a:noFill/>
        </p:spPr>
        <p:txBody>
          <a:bodyPr wrap="square" rtlCol="0">
            <a:spAutoFit/>
          </a:bodyPr>
          <a:lstStyle/>
          <a:p>
            <a:r>
              <a:rPr lang="en-US" altLang="zh-HK" dirty="0">
                <a:latin typeface="Times New Roman" panose="02020603050405020304" pitchFamily="18" charset="0"/>
                <a:cs typeface="Times New Roman" panose="02020603050405020304" pitchFamily="18" charset="0"/>
              </a:rPr>
              <a:t>b</a:t>
            </a:r>
            <a:endParaRPr lang="zh-HK" altLang="en-US" dirty="0">
              <a:latin typeface="Times New Roman" panose="02020603050405020304" pitchFamily="18" charset="0"/>
              <a:cs typeface="Times New Roman" panose="02020603050405020304" pitchFamily="18" charset="0"/>
            </a:endParaRPr>
          </a:p>
        </p:txBody>
      </p:sp>
      <p:sp>
        <p:nvSpPr>
          <p:cNvPr id="29" name="Oval 219">
            <a:extLst>
              <a:ext uri="{FF2B5EF4-FFF2-40B4-BE49-F238E27FC236}">
                <a16:creationId xmlns:a16="http://schemas.microsoft.com/office/drawing/2014/main" id="{4C96574A-872A-4941-AF84-83A2F37F7620}"/>
              </a:ext>
            </a:extLst>
          </p:cNvPr>
          <p:cNvSpPr/>
          <p:nvPr/>
        </p:nvSpPr>
        <p:spPr>
          <a:xfrm flipH="1">
            <a:off x="2610649" y="4244107"/>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Oval 221">
            <a:extLst>
              <a:ext uri="{FF2B5EF4-FFF2-40B4-BE49-F238E27FC236}">
                <a16:creationId xmlns:a16="http://schemas.microsoft.com/office/drawing/2014/main" id="{48C5AB51-4878-47F9-94AE-EAA65D243366}"/>
              </a:ext>
            </a:extLst>
          </p:cNvPr>
          <p:cNvSpPr/>
          <p:nvPr/>
        </p:nvSpPr>
        <p:spPr>
          <a:xfrm flipH="1">
            <a:off x="3393216" y="4001936"/>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Oval 222">
            <a:extLst>
              <a:ext uri="{FF2B5EF4-FFF2-40B4-BE49-F238E27FC236}">
                <a16:creationId xmlns:a16="http://schemas.microsoft.com/office/drawing/2014/main" id="{69819FE1-99E8-4ED6-B151-CD83176634A8}"/>
              </a:ext>
            </a:extLst>
          </p:cNvPr>
          <p:cNvSpPr/>
          <p:nvPr/>
        </p:nvSpPr>
        <p:spPr>
          <a:xfrm flipH="1">
            <a:off x="2668251" y="3952388"/>
            <a:ext cx="96810" cy="968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TextBox 1">
            <a:extLst>
              <a:ext uri="{FF2B5EF4-FFF2-40B4-BE49-F238E27FC236}">
                <a16:creationId xmlns:a16="http://schemas.microsoft.com/office/drawing/2014/main" id="{E0B1F42C-6E8B-45BA-9AFE-289D3DCA20E7}"/>
              </a:ext>
            </a:extLst>
          </p:cNvPr>
          <p:cNvSpPr txBox="1"/>
          <p:nvPr/>
        </p:nvSpPr>
        <p:spPr>
          <a:xfrm>
            <a:off x="2781261" y="3180513"/>
            <a:ext cx="312906" cy="369332"/>
          </a:xfrm>
          <a:prstGeom prst="rect">
            <a:avLst/>
          </a:prstGeom>
          <a:noFill/>
        </p:spPr>
        <p:txBody>
          <a:bodyPr wrap="none" rtlCol="0">
            <a:spAutoFit/>
          </a:bodyPr>
          <a:lstStyle/>
          <a:p>
            <a:r>
              <a:rPr lang="en-US" altLang="zh-HK" b="1" dirty="0">
                <a:latin typeface="Times New Roman" panose="02020603050405020304" pitchFamily="18" charset="0"/>
                <a:cs typeface="Times New Roman" panose="02020603050405020304" pitchFamily="18" charset="0"/>
              </a:rPr>
              <a:t>q</a:t>
            </a:r>
            <a:endParaRPr lang="zh-HK"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F0FAF75-7B16-43E5-B2B8-79F04289328F}"/>
                  </a:ext>
                </a:extLst>
              </p:cNvPr>
              <p:cNvSpPr txBox="1"/>
              <p:nvPr/>
            </p:nvSpPr>
            <p:spPr>
              <a:xfrm>
                <a:off x="5565964" y="3146134"/>
                <a:ext cx="3590150" cy="930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HK" sz="2000" b="0" i="1" smtClean="0">
                          <a:latin typeface="Cambria Math" panose="02040503050406030204" pitchFamily="18" charset="0"/>
                          <a:ea typeface="Cambria Math" panose="02040503050406030204" pitchFamily="18" charset="0"/>
                        </a:rPr>
                        <m:t>=</m:t>
                      </m:r>
                      <m:nary>
                        <m:naryPr>
                          <m:chr m:val="∑"/>
                          <m:supHide m:val="on"/>
                          <m:ctrlPr>
                            <a:rPr lang="en-US" altLang="zh-HK" sz="2000" b="0" i="1" smtClean="0">
                              <a:latin typeface="Cambria Math" panose="02040503050406030204" pitchFamily="18" charset="0"/>
                              <a:ea typeface="Cambria Math" panose="02040503050406030204" pitchFamily="18" charset="0"/>
                            </a:rPr>
                          </m:ctrlPr>
                        </m:naryPr>
                        <m:sub>
                          <m:r>
                            <a:rPr lang="en-US" altLang="zh-HK" sz="2000" b="1">
                              <a:latin typeface="Cambria Math" panose="02040503050406030204" pitchFamily="18" charset="0"/>
                              <a:ea typeface="Cambria Math" panose="02040503050406030204" pitchFamily="18" charset="0"/>
                            </a:rPr>
                            <m:t>𝐩</m:t>
                          </m:r>
                          <m:r>
                            <m:rPr>
                              <m:brk m:alnAt="7"/>
                            </m:rPr>
                            <a:rPr lang="en-US" altLang="zh-HK" sz="2000" b="0" i="1" smtClean="0">
                              <a:latin typeface="Cambria Math" panose="02040503050406030204" pitchFamily="18" charset="0"/>
                              <a:ea typeface="Cambria Math" panose="02040503050406030204" pitchFamily="18" charset="0"/>
                            </a:rPr>
                            <m:t>∈</m:t>
                          </m:r>
                          <m:sSubSup>
                            <m:sSubSupPr>
                              <m:ctrlPr>
                                <a:rPr lang="en-US" altLang="zh-HK" sz="2000" i="1" smtClean="0">
                                  <a:latin typeface="Cambria Math" panose="02040503050406030204" pitchFamily="18" charset="0"/>
                                </a:rPr>
                              </m:ctrlPr>
                            </m:sSubSupPr>
                            <m:e>
                              <m:r>
                                <a:rPr lang="en-US" altLang="zh-HK" sz="2000" b="0" i="1" smtClean="0">
                                  <a:latin typeface="Cambria Math" panose="02040503050406030204" pitchFamily="18" charset="0"/>
                                </a:rPr>
                                <m:t>𝑅</m:t>
                              </m:r>
                            </m:e>
                            <m:sub>
                              <m:r>
                                <a:rPr lang="en-US" altLang="zh-HK" sz="2000" b="1" i="0" smtClean="0">
                                  <a:latin typeface="Cambria Math" panose="02040503050406030204" pitchFamily="18" charset="0"/>
                                </a:rPr>
                                <m:t>𝐪</m:t>
                              </m:r>
                            </m:sub>
                            <m:sup>
                              <m:r>
                                <a:rPr lang="en-US" altLang="zh-HK" sz="2000" b="0" i="1" smtClean="0">
                                  <a:latin typeface="Cambria Math" panose="02040503050406030204" pitchFamily="18" charset="0"/>
                                </a:rPr>
                                <m:t>(</m:t>
                              </m:r>
                              <m:r>
                                <a:rPr lang="en-US" altLang="zh-HK" sz="2000" b="0" i="1" smtClean="0">
                                  <a:latin typeface="Cambria Math" panose="02040503050406030204" pitchFamily="18" charset="0"/>
                                </a:rPr>
                                <m:t>𝑏</m:t>
                              </m:r>
                              <m:r>
                                <a:rPr lang="en-US" altLang="zh-HK" sz="2000" b="0" i="1" smtClean="0">
                                  <a:latin typeface="Cambria Math" panose="02040503050406030204" pitchFamily="18" charset="0"/>
                                </a:rPr>
                                <m:t>)</m:t>
                              </m:r>
                            </m:sup>
                          </m:sSubSup>
                        </m:sub>
                        <m:sup/>
                        <m:e>
                          <m:r>
                            <a:rPr lang="en-US" altLang="zh-HK" sz="2000" b="0" i="1" smtClean="0">
                              <a:latin typeface="Cambria Math" panose="02040503050406030204" pitchFamily="18" charset="0"/>
                              <a:ea typeface="Cambria Math" panose="02040503050406030204" pitchFamily="18" charset="0"/>
                            </a:rPr>
                            <m:t>𝑤</m:t>
                          </m:r>
                        </m:e>
                      </m:nary>
                      <m:r>
                        <a:rPr lang="en-US" altLang="zh-HK" sz="2000" b="0" i="1" smtClean="0">
                          <a:latin typeface="Cambria Math" panose="02040503050406030204" pitchFamily="18" charset="0"/>
                          <a:ea typeface="Cambria Math" panose="02040503050406030204" pitchFamily="18" charset="0"/>
                        </a:rPr>
                        <m:t>∙</m:t>
                      </m:r>
                      <m:d>
                        <m:dPr>
                          <m:ctrlPr>
                            <a:rPr lang="en-US" altLang="zh-HK" sz="2000" b="0" i="1" smtClean="0">
                              <a:latin typeface="Cambria Math" panose="02040503050406030204" pitchFamily="18" charset="0"/>
                              <a:ea typeface="Cambria Math" panose="02040503050406030204" pitchFamily="18" charset="0"/>
                            </a:rPr>
                          </m:ctrlPr>
                        </m:dPr>
                        <m:e>
                          <m:r>
                            <a:rPr lang="en-US" altLang="zh-HK" sz="2000" b="0" i="1" smtClean="0">
                              <a:latin typeface="Cambria Math" panose="02040503050406030204" pitchFamily="18" charset="0"/>
                              <a:ea typeface="Cambria Math" panose="02040503050406030204" pitchFamily="18" charset="0"/>
                            </a:rPr>
                            <m:t>1−</m:t>
                          </m:r>
                          <m:f>
                            <m:fPr>
                              <m:ctrlPr>
                                <a:rPr lang="en-US" altLang="zh-HK" sz="2000" b="0" i="1" smtClean="0">
                                  <a:latin typeface="Cambria Math" panose="02040503050406030204" pitchFamily="18" charset="0"/>
                                  <a:ea typeface="Cambria Math" panose="02040503050406030204" pitchFamily="18" charset="0"/>
                                </a:rPr>
                              </m:ctrlPr>
                            </m:fPr>
                            <m:num>
                              <m:r>
                                <a:rPr lang="en-US" altLang="zh-HK" sz="2000" b="0" i="1" smtClean="0">
                                  <a:latin typeface="Cambria Math" panose="02040503050406030204" pitchFamily="18" charset="0"/>
                                  <a:ea typeface="Cambria Math" panose="02040503050406030204" pitchFamily="18" charset="0"/>
                                </a:rPr>
                                <m:t>1</m:t>
                              </m:r>
                            </m:num>
                            <m:den>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𝑏</m:t>
                                  </m:r>
                                </m:e>
                                <m:sup>
                                  <m:r>
                                    <a:rPr lang="en-US" altLang="zh-HK" sz="2000" b="0" i="1" smtClean="0">
                                      <a:latin typeface="Cambria Math" panose="02040503050406030204" pitchFamily="18" charset="0"/>
                                      <a:ea typeface="Cambria Math" panose="02040503050406030204" pitchFamily="18" charset="0"/>
                                    </a:rPr>
                                    <m:t>2</m:t>
                                  </m:r>
                                </m:sup>
                              </m:sSup>
                            </m:den>
                          </m:f>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𝑑𝑖𝑠𝑡</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𝐪</m:t>
                              </m:r>
                              <m:r>
                                <a:rPr lang="en-US" altLang="zh-HK" sz="2000" b="0" i="1" smtClean="0">
                                  <a:latin typeface="Cambria Math" panose="02040503050406030204" pitchFamily="18" charset="0"/>
                                  <a:ea typeface="Cambria Math" panose="02040503050406030204" pitchFamily="18" charset="0"/>
                                </a:rPr>
                                <m:t>,</m:t>
                              </m:r>
                              <m:r>
                                <a:rPr lang="en-US" altLang="zh-HK" sz="2000" b="1" i="0" smtClean="0">
                                  <a:latin typeface="Cambria Math" panose="02040503050406030204" pitchFamily="18" charset="0"/>
                                  <a:ea typeface="Cambria Math" panose="02040503050406030204" pitchFamily="18" charset="0"/>
                                </a:rPr>
                                <m:t>𝐩</m:t>
                              </m:r>
                              <m:r>
                                <a:rPr lang="en-US" altLang="zh-HK" sz="2000" b="0" i="1" smtClean="0">
                                  <a:latin typeface="Cambria Math" panose="02040503050406030204" pitchFamily="18" charset="0"/>
                                  <a:ea typeface="Cambria Math" panose="02040503050406030204" pitchFamily="18" charset="0"/>
                                </a:rPr>
                                <m:t>)</m:t>
                              </m:r>
                            </m:e>
                            <m:sup>
                              <m:r>
                                <a:rPr lang="en-US" altLang="zh-HK" sz="2000" b="0" i="1" smtClean="0">
                                  <a:latin typeface="Cambria Math" panose="02040503050406030204" pitchFamily="18" charset="0"/>
                                  <a:ea typeface="Cambria Math" panose="02040503050406030204" pitchFamily="18" charset="0"/>
                                </a:rPr>
                                <m:t>2</m:t>
                              </m:r>
                            </m:sup>
                          </m:sSup>
                        </m:e>
                      </m:d>
                    </m:oMath>
                  </m:oMathPara>
                </a14:m>
                <a:endParaRPr lang="zh-HK" altLang="en-US" sz="2000" dirty="0"/>
              </a:p>
            </p:txBody>
          </p:sp>
        </mc:Choice>
        <mc:Fallback xmlns="">
          <p:sp>
            <p:nvSpPr>
              <p:cNvPr id="34" name="TextBox 33">
                <a:extLst>
                  <a:ext uri="{FF2B5EF4-FFF2-40B4-BE49-F238E27FC236}">
                    <a16:creationId xmlns:a16="http://schemas.microsoft.com/office/drawing/2014/main" id="{8F0FAF75-7B16-43E5-B2B8-79F04289328F}"/>
                  </a:ext>
                </a:extLst>
              </p:cNvPr>
              <p:cNvSpPr txBox="1">
                <a:spLocks noRot="1" noChangeAspect="1" noMove="1" noResize="1" noEditPoints="1" noAdjustHandles="1" noChangeArrowheads="1" noChangeShapeType="1" noTextEdit="1"/>
              </p:cNvSpPr>
              <p:nvPr/>
            </p:nvSpPr>
            <p:spPr>
              <a:xfrm>
                <a:off x="5565964" y="3146134"/>
                <a:ext cx="3590150" cy="930448"/>
              </a:xfrm>
              <a:prstGeom prst="rect">
                <a:avLst/>
              </a:prstGeom>
              <a:blipFill>
                <a:blip r:embed="rId4"/>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5" name="TextBox 33">
                <a:extLst>
                  <a:ext uri="{FF2B5EF4-FFF2-40B4-BE49-F238E27FC236}">
                    <a16:creationId xmlns:a16="http://schemas.microsoft.com/office/drawing/2014/main" id="{2C73B2D1-B92C-44AE-866C-D8B8DE65F8D1}"/>
                  </a:ext>
                </a:extLst>
              </p:cNvPr>
              <p:cNvSpPr txBox="1"/>
              <p:nvPr/>
            </p:nvSpPr>
            <p:spPr>
              <a:xfrm>
                <a:off x="5565964" y="4194926"/>
                <a:ext cx="2304157" cy="5544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𝑤</m:t>
                      </m:r>
                      <m:d>
                        <m:dPr>
                          <m:begChr m:val="|"/>
                          <m:endChr m:val="|"/>
                          <m:ctrlPr>
                            <a:rPr lang="en-US" altLang="zh-HK" sz="2000" b="0" i="1" smtClean="0">
                              <a:latin typeface="Cambria Math" panose="02040503050406030204" pitchFamily="18" charset="0"/>
                              <a:ea typeface="Cambria Math" panose="02040503050406030204" pitchFamily="18" charset="0"/>
                            </a:rPr>
                          </m:ctrlPr>
                        </m:dPr>
                        <m:e>
                          <m:sSubSup>
                            <m:sSubSupPr>
                              <m:ctrlPr>
                                <a:rPr lang="en-US" altLang="zh-HK" sz="2000" i="1" smtClean="0">
                                  <a:latin typeface="Cambria Math" panose="02040503050406030204" pitchFamily="18" charset="0"/>
                                </a:rPr>
                              </m:ctrlPr>
                            </m:sSubSupPr>
                            <m:e>
                              <m:r>
                                <a:rPr lang="en-US" altLang="zh-HK" sz="2000" b="0" i="1" smtClean="0">
                                  <a:latin typeface="Cambria Math" panose="02040503050406030204" pitchFamily="18" charset="0"/>
                                </a:rPr>
                                <m:t>𝑅</m:t>
                              </m:r>
                            </m:e>
                            <m:sub>
                              <m:r>
                                <a:rPr lang="en-US" altLang="zh-HK" sz="2000" b="1" i="0" smtClean="0">
                                  <a:latin typeface="Cambria Math" panose="02040503050406030204" pitchFamily="18" charset="0"/>
                                </a:rPr>
                                <m:t>𝐪</m:t>
                              </m:r>
                            </m:sub>
                            <m:sup>
                              <m:r>
                                <a:rPr lang="en-US" altLang="zh-HK" sz="2000" b="0" i="1" smtClean="0">
                                  <a:latin typeface="Cambria Math" panose="02040503050406030204" pitchFamily="18" charset="0"/>
                                </a:rPr>
                                <m:t>(</m:t>
                              </m:r>
                              <m:r>
                                <a:rPr lang="en-US" altLang="zh-HK" sz="2000" b="0" i="1" smtClean="0">
                                  <a:latin typeface="Cambria Math" panose="02040503050406030204" pitchFamily="18" charset="0"/>
                                </a:rPr>
                                <m:t>𝑏</m:t>
                              </m:r>
                              <m:r>
                                <a:rPr lang="en-US" altLang="zh-HK" sz="2000" b="0" i="1" smtClean="0">
                                  <a:latin typeface="Cambria Math" panose="02040503050406030204" pitchFamily="18" charset="0"/>
                                </a:rPr>
                                <m:t>)</m:t>
                              </m:r>
                            </m:sup>
                          </m:sSubSup>
                        </m:e>
                      </m:d>
                      <m:r>
                        <a:rPr lang="en-US" altLang="zh-HK" sz="2000" b="0" i="1" smtClean="0">
                          <a:latin typeface="Cambria Math" panose="02040503050406030204" pitchFamily="18" charset="0"/>
                          <a:ea typeface="Cambria Math" panose="02040503050406030204" pitchFamily="18" charset="0"/>
                        </a:rPr>
                        <m:t>−</m:t>
                      </m:r>
                      <m:f>
                        <m:fPr>
                          <m:ctrlPr>
                            <a:rPr lang="en-US" altLang="zh-HK" sz="2000" b="0" i="1" smtClean="0">
                              <a:latin typeface="Cambria Math" panose="02040503050406030204" pitchFamily="18" charset="0"/>
                              <a:ea typeface="Cambria Math" panose="02040503050406030204" pitchFamily="18" charset="0"/>
                            </a:rPr>
                          </m:ctrlPr>
                        </m:fPr>
                        <m:num>
                          <m:r>
                            <a:rPr lang="en-US" altLang="zh-HK" sz="2000" b="0" i="1" smtClean="0">
                              <a:latin typeface="Cambria Math" panose="02040503050406030204" pitchFamily="18" charset="0"/>
                              <a:ea typeface="Cambria Math" panose="02040503050406030204" pitchFamily="18" charset="0"/>
                            </a:rPr>
                            <m:t>𝑤</m:t>
                          </m:r>
                        </m:num>
                        <m:den>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b="0" i="1" smtClean="0">
                                  <a:latin typeface="Cambria Math" panose="02040503050406030204" pitchFamily="18" charset="0"/>
                                  <a:ea typeface="Cambria Math" panose="02040503050406030204" pitchFamily="18" charset="0"/>
                                </a:rPr>
                                <m:t>𝑏</m:t>
                              </m:r>
                            </m:e>
                            <m:sup>
                              <m:r>
                                <a:rPr lang="en-US" altLang="zh-HK" sz="2000" b="0" i="1" smtClean="0">
                                  <a:latin typeface="Cambria Math" panose="02040503050406030204" pitchFamily="18" charset="0"/>
                                  <a:ea typeface="Cambria Math" panose="02040503050406030204" pitchFamily="18" charset="0"/>
                                </a:rPr>
                                <m:t>2</m:t>
                              </m:r>
                            </m:sup>
                          </m:sSup>
                        </m:den>
                      </m:f>
                      <m:sSub>
                        <m:sSubPr>
                          <m:ctrlPr>
                            <a:rPr lang="en-US" altLang="zh-HK" sz="2000" b="0" i="1" smtClean="0">
                              <a:latin typeface="Cambria Math" panose="02040503050406030204" pitchFamily="18" charset="0"/>
                              <a:ea typeface="Cambria Math" panose="02040503050406030204" pitchFamily="18" charset="0"/>
                            </a:rPr>
                          </m:ctrlPr>
                        </m:sSubPr>
                        <m:e>
                          <m:r>
                            <a:rPr lang="en-US" altLang="zh-HK" sz="2000" b="0" i="1" smtClean="0">
                              <a:latin typeface="Cambria Math" panose="02040503050406030204" pitchFamily="18" charset="0"/>
                              <a:ea typeface="Cambria Math" panose="02040503050406030204" pitchFamily="18" charset="0"/>
                            </a:rPr>
                            <m:t>𝑆</m:t>
                          </m:r>
                        </m:e>
                        <m:sub>
                          <m:sSubSup>
                            <m:sSubSupPr>
                              <m:ctrlPr>
                                <a:rPr lang="en-US" altLang="zh-HK" sz="2000" i="1" smtClean="0">
                                  <a:latin typeface="Cambria Math" panose="02040503050406030204" pitchFamily="18" charset="0"/>
                                </a:rPr>
                              </m:ctrlPr>
                            </m:sSubSupPr>
                            <m:e>
                              <m:r>
                                <a:rPr lang="en-US" altLang="zh-HK" sz="2000" b="0" i="1" smtClean="0">
                                  <a:latin typeface="Cambria Math" panose="02040503050406030204" pitchFamily="18" charset="0"/>
                                </a:rPr>
                                <m:t>𝑅</m:t>
                              </m:r>
                            </m:e>
                            <m:sub>
                              <m:r>
                                <a:rPr lang="en-US" altLang="zh-HK" sz="2000" b="1" i="0" smtClean="0">
                                  <a:latin typeface="Cambria Math" panose="02040503050406030204" pitchFamily="18" charset="0"/>
                                </a:rPr>
                                <m:t>𝐪</m:t>
                              </m:r>
                            </m:sub>
                            <m:sup>
                              <m:r>
                                <a:rPr lang="en-US" altLang="zh-HK" sz="2000" b="0" i="1" smtClean="0">
                                  <a:latin typeface="Cambria Math" panose="02040503050406030204" pitchFamily="18" charset="0"/>
                                </a:rPr>
                                <m:t>(</m:t>
                              </m:r>
                              <m:r>
                                <a:rPr lang="en-US" altLang="zh-HK" sz="2000" b="0" i="1" smtClean="0">
                                  <a:latin typeface="Cambria Math" panose="02040503050406030204" pitchFamily="18" charset="0"/>
                                </a:rPr>
                                <m:t>𝑏</m:t>
                              </m:r>
                              <m:r>
                                <a:rPr lang="en-US" altLang="zh-HK" sz="2000" b="0" i="1" smtClean="0">
                                  <a:latin typeface="Cambria Math" panose="02040503050406030204" pitchFamily="18" charset="0"/>
                                </a:rPr>
                                <m:t>)</m:t>
                              </m:r>
                            </m:sup>
                          </m:sSubSup>
                        </m:sub>
                      </m:sSub>
                    </m:oMath>
                  </m:oMathPara>
                </a14:m>
                <a:endParaRPr lang="zh-HK" altLang="en-US" sz="2000" dirty="0"/>
              </a:p>
            </p:txBody>
          </p:sp>
        </mc:Choice>
        <mc:Fallback xmlns="">
          <p:sp>
            <p:nvSpPr>
              <p:cNvPr id="35" name="TextBox 33">
                <a:extLst>
                  <a:ext uri="{FF2B5EF4-FFF2-40B4-BE49-F238E27FC236}">
                    <a16:creationId xmlns:a16="http://schemas.microsoft.com/office/drawing/2014/main" id="{2C73B2D1-B92C-44AE-866C-D8B8DE65F8D1}"/>
                  </a:ext>
                </a:extLst>
              </p:cNvPr>
              <p:cNvSpPr txBox="1">
                <a:spLocks noRot="1" noChangeAspect="1" noMove="1" noResize="1" noEditPoints="1" noAdjustHandles="1" noChangeArrowheads="1" noChangeShapeType="1" noTextEdit="1"/>
              </p:cNvSpPr>
              <p:nvPr/>
            </p:nvSpPr>
            <p:spPr>
              <a:xfrm>
                <a:off x="5565964" y="4194926"/>
                <a:ext cx="2304157" cy="554447"/>
              </a:xfrm>
              <a:prstGeom prst="rect">
                <a:avLst/>
              </a:prstGeom>
              <a:blipFill>
                <a:blip r:embed="rId5"/>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A63B9D28-E3D7-4518-8E3D-03E609C00386}"/>
                  </a:ext>
                </a:extLst>
              </p:cNvPr>
              <p:cNvSpPr txBox="1"/>
              <p:nvPr/>
            </p:nvSpPr>
            <p:spPr>
              <a:xfrm>
                <a:off x="4653568" y="4867717"/>
                <a:ext cx="4211730" cy="636072"/>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HK" sz="2400" b="0" i="1" smtClean="0">
                            <a:latin typeface="Cambria Math" panose="02040503050406030204" pitchFamily="18" charset="0"/>
                            <a:ea typeface="Cambria Math" panose="02040503050406030204" pitchFamily="18" charset="0"/>
                          </a:rPr>
                        </m:ctrlPr>
                      </m:sSubPr>
                      <m:e>
                        <m:r>
                          <a:rPr lang="en-US" altLang="zh-HK" sz="2400" b="0" i="1" smtClean="0">
                            <a:latin typeface="Cambria Math" panose="02040503050406030204" pitchFamily="18" charset="0"/>
                            <a:ea typeface="Cambria Math" panose="02040503050406030204" pitchFamily="18" charset="0"/>
                          </a:rPr>
                          <m:t>𝑆</m:t>
                        </m:r>
                      </m:e>
                      <m:sub>
                        <m:sSubSup>
                          <m:sSubSupPr>
                            <m:ctrlPr>
                              <a:rPr lang="en-US" altLang="zh-HK" sz="2400" i="1" smtClean="0">
                                <a:latin typeface="Cambria Math" panose="02040503050406030204" pitchFamily="18" charset="0"/>
                              </a:rPr>
                            </m:ctrlPr>
                          </m:sSubSupPr>
                          <m:e>
                            <m:r>
                              <a:rPr lang="en-US" altLang="zh-HK" sz="2400" b="0" i="1" smtClean="0">
                                <a:latin typeface="Cambria Math" panose="02040503050406030204" pitchFamily="18" charset="0"/>
                              </a:rPr>
                              <m:t>𝑅</m:t>
                            </m:r>
                          </m:e>
                          <m:sub>
                            <m:r>
                              <a:rPr lang="en-US" altLang="zh-HK" sz="2400" b="1" i="0" smtClean="0">
                                <a:latin typeface="Cambria Math" panose="02040503050406030204" pitchFamily="18" charset="0"/>
                              </a:rPr>
                              <m:t>𝐪</m:t>
                            </m:r>
                          </m:sub>
                          <m:sup>
                            <m:r>
                              <a:rPr lang="en-US" altLang="zh-HK" sz="2400" b="0" i="1" smtClean="0">
                                <a:latin typeface="Cambria Math" panose="02040503050406030204" pitchFamily="18" charset="0"/>
                              </a:rPr>
                              <m:t>(</m:t>
                            </m:r>
                            <m:r>
                              <a:rPr lang="en-US" altLang="zh-HK" sz="2400" b="0" i="1" smtClean="0">
                                <a:latin typeface="Cambria Math" panose="02040503050406030204" pitchFamily="18" charset="0"/>
                              </a:rPr>
                              <m:t>𝑏</m:t>
                            </m:r>
                            <m:r>
                              <a:rPr lang="en-US" altLang="zh-HK" sz="2400" b="0" i="1" smtClean="0">
                                <a:latin typeface="Cambria Math" panose="02040503050406030204" pitchFamily="18" charset="0"/>
                              </a:rPr>
                              <m:t>)</m:t>
                            </m:r>
                          </m:sup>
                        </m:sSubSup>
                      </m:sub>
                    </m:sSub>
                    <m:r>
                      <a:rPr lang="en-US" altLang="zh-HK" sz="2200" b="0" i="1" smtClean="0">
                        <a:latin typeface="Cambria Math" panose="02040503050406030204" pitchFamily="18" charset="0"/>
                      </a:rPr>
                      <m:t>=</m:t>
                    </m:r>
                    <m:nary>
                      <m:naryPr>
                        <m:chr m:val="∑"/>
                        <m:supHide m:val="on"/>
                        <m:ctrlPr>
                          <a:rPr lang="en-US" altLang="zh-HK" sz="2200" i="1">
                            <a:latin typeface="Cambria Math" panose="02040503050406030204" pitchFamily="18" charset="0"/>
                            <a:ea typeface="Cambria Math" panose="02040503050406030204" pitchFamily="18" charset="0"/>
                          </a:rPr>
                        </m:ctrlPr>
                      </m:naryPr>
                      <m:sub>
                        <m:r>
                          <a:rPr lang="en-US" altLang="zh-HK" sz="2200" b="1">
                            <a:latin typeface="Cambria Math" panose="02040503050406030204" pitchFamily="18" charset="0"/>
                            <a:ea typeface="Cambria Math" panose="02040503050406030204" pitchFamily="18" charset="0"/>
                          </a:rPr>
                          <m:t>𝐩</m:t>
                        </m:r>
                        <m:r>
                          <m:rPr>
                            <m:brk m:alnAt="7"/>
                          </m:rPr>
                          <a:rPr lang="en-US" altLang="zh-HK" sz="2200" i="1">
                            <a:latin typeface="Cambria Math" panose="02040503050406030204" pitchFamily="18" charset="0"/>
                            <a:ea typeface="Cambria Math" panose="02040503050406030204" pitchFamily="18" charset="0"/>
                          </a:rPr>
                          <m:t>∈</m:t>
                        </m:r>
                        <m:sSubSup>
                          <m:sSubSupPr>
                            <m:ctrlPr>
                              <a:rPr lang="en-US" altLang="zh-HK" sz="2200" i="1">
                                <a:latin typeface="Cambria Math" panose="02040503050406030204" pitchFamily="18" charset="0"/>
                              </a:rPr>
                            </m:ctrlPr>
                          </m:sSubSupPr>
                          <m:e>
                            <m:r>
                              <a:rPr lang="en-US" altLang="zh-HK" sz="2200" i="1">
                                <a:latin typeface="Cambria Math" panose="02040503050406030204" pitchFamily="18" charset="0"/>
                              </a:rPr>
                              <m:t>𝑅</m:t>
                            </m:r>
                          </m:e>
                          <m:sub>
                            <m:r>
                              <a:rPr lang="en-US" altLang="zh-HK" sz="2200" b="1">
                                <a:latin typeface="Cambria Math" panose="02040503050406030204" pitchFamily="18" charset="0"/>
                              </a:rPr>
                              <m:t>𝐪</m:t>
                            </m:r>
                          </m:sub>
                          <m:sup>
                            <m:r>
                              <a:rPr lang="en-US" altLang="zh-HK" sz="2200" i="1">
                                <a:latin typeface="Cambria Math" panose="02040503050406030204" pitchFamily="18" charset="0"/>
                              </a:rPr>
                              <m:t>(</m:t>
                            </m:r>
                            <m:r>
                              <a:rPr lang="en-US" altLang="zh-HK" sz="2200" i="1">
                                <a:latin typeface="Cambria Math" panose="02040503050406030204" pitchFamily="18" charset="0"/>
                              </a:rPr>
                              <m:t>𝑏</m:t>
                            </m:r>
                            <m:r>
                              <a:rPr lang="en-US" altLang="zh-HK" sz="2200" i="1">
                                <a:latin typeface="Cambria Math" panose="02040503050406030204" pitchFamily="18" charset="0"/>
                              </a:rPr>
                              <m:t>)</m:t>
                            </m:r>
                          </m:sup>
                        </m:sSubSup>
                      </m:sub>
                      <m:sup/>
                      <m:e>
                        <m:sSup>
                          <m:sSupPr>
                            <m:ctrlPr>
                              <a:rPr lang="en-US" altLang="zh-HK" sz="2200" i="1">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r>
                              <a:rPr lang="en-US" altLang="zh-HK" sz="2200" b="1">
                                <a:latin typeface="Cambria Math" panose="02040503050406030204" pitchFamily="18" charset="0"/>
                                <a:ea typeface="Cambria Math" panose="02040503050406030204" pitchFamily="18" charset="0"/>
                              </a:rPr>
                              <m:t>𝐩</m:t>
                            </m:r>
                            <m:r>
                              <a:rPr lang="en-US" altLang="zh-HK" sz="2200" i="1">
                                <a:latin typeface="Cambria Math" panose="02040503050406030204" pitchFamily="18" charset="0"/>
                                <a:ea typeface="Cambria Math" panose="02040503050406030204" pitchFamily="18" charset="0"/>
                              </a:rPr>
                              <m:t>)</m:t>
                            </m:r>
                          </m:e>
                          <m:sup>
                            <m:r>
                              <a:rPr lang="en-US" altLang="zh-HK" sz="2200" i="1">
                                <a:latin typeface="Cambria Math" panose="02040503050406030204" pitchFamily="18" charset="0"/>
                                <a:ea typeface="Cambria Math" panose="02040503050406030204" pitchFamily="18" charset="0"/>
                              </a:rPr>
                              <m:t>2</m:t>
                            </m:r>
                          </m:sup>
                        </m:sSup>
                      </m:e>
                    </m:nary>
                  </m:oMath>
                </a14:m>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36" name="文字方塊 35">
                <a:extLst>
                  <a:ext uri="{FF2B5EF4-FFF2-40B4-BE49-F238E27FC236}">
                    <a16:creationId xmlns:a16="http://schemas.microsoft.com/office/drawing/2014/main" id="{A63B9D28-E3D7-4518-8E3D-03E609C00386}"/>
                  </a:ext>
                </a:extLst>
              </p:cNvPr>
              <p:cNvSpPr txBox="1">
                <a:spLocks noRot="1" noChangeAspect="1" noMove="1" noResize="1" noEditPoints="1" noAdjustHandles="1" noChangeArrowheads="1" noChangeShapeType="1" noTextEdit="1"/>
              </p:cNvSpPr>
              <p:nvPr/>
            </p:nvSpPr>
            <p:spPr>
              <a:xfrm>
                <a:off x="4653568" y="4867717"/>
                <a:ext cx="4211730" cy="636072"/>
              </a:xfrm>
              <a:prstGeom prst="rect">
                <a:avLst/>
              </a:prstGeom>
              <a:blipFill>
                <a:blip r:embed="rId6"/>
                <a:stretch>
                  <a:fillRect l="-1881" t="-82692" b="-100962"/>
                </a:stretch>
              </a:blipFill>
            </p:spPr>
            <p:txBody>
              <a:bodyPr/>
              <a:lstStyle/>
              <a:p>
                <a:r>
                  <a:rPr lang="zh-HK" altLang="en-US">
                    <a:noFill/>
                  </a:rPr>
                  <a:t> </a:t>
                </a:r>
              </a:p>
            </p:txBody>
          </p:sp>
        </mc:Fallback>
      </mc:AlternateContent>
      <mc:AlternateContent xmlns:mc="http://schemas.openxmlformats.org/markup-compatibility/2006">
        <mc:Choice xmlns:a14="http://schemas.microsoft.com/office/drawing/2010/main" Requires="a14">
          <p:sp>
            <p:nvSpPr>
              <p:cNvPr id="37" name="內容版面配置區 2">
                <a:extLst>
                  <a:ext uri="{FF2B5EF4-FFF2-40B4-BE49-F238E27FC236}">
                    <a16:creationId xmlns:a16="http://schemas.microsoft.com/office/drawing/2014/main" id="{1C5655F6-10FE-454E-B944-BCC42DD223A6}"/>
                  </a:ext>
                </a:extLst>
              </p:cNvPr>
              <p:cNvSpPr>
                <a:spLocks noGrp="1"/>
              </p:cNvSpPr>
              <p:nvPr>
                <p:ph idx="1"/>
              </p:nvPr>
            </p:nvSpPr>
            <p:spPr>
              <a:xfrm>
                <a:off x="838200" y="5559791"/>
                <a:ext cx="10515600" cy="1060719"/>
              </a:xfrm>
            </p:spPr>
            <p:txBody>
              <a:bodyPr/>
              <a:lstStyle/>
              <a:p>
                <a:r>
                  <a:rPr lang="en-US" altLang="zh-HK" dirty="0">
                    <a:latin typeface="Times New Roman" panose="02020603050405020304" pitchFamily="18" charset="0"/>
                    <a:cs typeface="Times New Roman" panose="02020603050405020304" pitchFamily="18" charset="0"/>
                  </a:rPr>
                  <a:t>Suppose that we can efficiently evaluate </a:t>
                </a:r>
                <a14:m>
                  <m:oMath xmlns:m="http://schemas.openxmlformats.org/officeDocument/2006/math">
                    <m:d>
                      <m:dPr>
                        <m:begChr m:val="|"/>
                        <m:endChr m:val="|"/>
                        <m:ctrlPr>
                          <a:rPr lang="en-US" altLang="zh-HK" sz="2200" i="1">
                            <a:latin typeface="Cambria Math" panose="02040503050406030204" pitchFamily="18" charset="0"/>
                            <a:ea typeface="Cambria Math" panose="02040503050406030204" pitchFamily="18" charset="0"/>
                          </a:rPr>
                        </m:ctrlPr>
                      </m:dPr>
                      <m:e>
                        <m:sSubSup>
                          <m:sSubSupPr>
                            <m:ctrlPr>
                              <a:rPr lang="en-US" altLang="zh-HK" sz="2200" i="1">
                                <a:latin typeface="Cambria Math" panose="02040503050406030204" pitchFamily="18" charset="0"/>
                              </a:rPr>
                            </m:ctrlPr>
                          </m:sSubSupPr>
                          <m:e>
                            <m:r>
                              <a:rPr lang="en-US" altLang="zh-HK" sz="2200" i="1">
                                <a:latin typeface="Cambria Math" panose="02040503050406030204" pitchFamily="18" charset="0"/>
                              </a:rPr>
                              <m:t>𝑅</m:t>
                            </m:r>
                          </m:e>
                          <m:sub>
                            <m:r>
                              <a:rPr lang="en-US" altLang="zh-HK" sz="2200" b="1">
                                <a:latin typeface="Cambria Math" panose="02040503050406030204" pitchFamily="18" charset="0"/>
                              </a:rPr>
                              <m:t>𝐪</m:t>
                            </m:r>
                          </m:sub>
                          <m:sup>
                            <m:r>
                              <a:rPr lang="en-US" altLang="zh-HK" sz="2200" i="1">
                                <a:latin typeface="Cambria Math" panose="02040503050406030204" pitchFamily="18" charset="0"/>
                              </a:rPr>
                              <m:t>(</m:t>
                            </m:r>
                            <m:r>
                              <a:rPr lang="en-US" altLang="zh-HK" sz="2200" i="1">
                                <a:latin typeface="Cambria Math" panose="02040503050406030204" pitchFamily="18" charset="0"/>
                              </a:rPr>
                              <m:t>𝑏</m:t>
                            </m:r>
                            <m:r>
                              <a:rPr lang="en-US" altLang="zh-HK" sz="2200" i="1">
                                <a:latin typeface="Cambria Math" panose="02040503050406030204" pitchFamily="18" charset="0"/>
                              </a:rPr>
                              <m:t>)</m:t>
                            </m:r>
                          </m:sup>
                        </m:sSubSup>
                      </m:e>
                    </m:d>
                  </m:oMath>
                </a14:m>
                <a:r>
                  <a:rPr lang="zh-HK" altLang="en-US" dirty="0">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HK" sz="2200" i="1">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𝑆</m:t>
                        </m:r>
                      </m:e>
                      <m:sub>
                        <m:sSubSup>
                          <m:sSubSupPr>
                            <m:ctrlPr>
                              <a:rPr lang="en-US" altLang="zh-HK" sz="2200" i="1">
                                <a:latin typeface="Cambria Math" panose="02040503050406030204" pitchFamily="18" charset="0"/>
                              </a:rPr>
                            </m:ctrlPr>
                          </m:sSubSupPr>
                          <m:e>
                            <m:r>
                              <a:rPr lang="en-US" altLang="zh-HK" sz="2200" i="1">
                                <a:latin typeface="Cambria Math" panose="02040503050406030204" pitchFamily="18" charset="0"/>
                              </a:rPr>
                              <m:t>𝑅</m:t>
                            </m:r>
                          </m:e>
                          <m:sub>
                            <m:r>
                              <a:rPr lang="en-US" altLang="zh-HK" sz="2200" b="1">
                                <a:latin typeface="Cambria Math" panose="02040503050406030204" pitchFamily="18" charset="0"/>
                              </a:rPr>
                              <m:t>𝐪</m:t>
                            </m:r>
                          </m:sub>
                          <m:sup>
                            <m:r>
                              <a:rPr lang="en-US" altLang="zh-HK" sz="2200" i="1">
                                <a:latin typeface="Cambria Math" panose="02040503050406030204" pitchFamily="18" charset="0"/>
                              </a:rPr>
                              <m:t>(</m:t>
                            </m:r>
                            <m:r>
                              <a:rPr lang="en-US" altLang="zh-HK" sz="2200" i="1">
                                <a:latin typeface="Cambria Math" panose="02040503050406030204" pitchFamily="18" charset="0"/>
                              </a:rPr>
                              <m:t>𝑏</m:t>
                            </m:r>
                            <m:r>
                              <a:rPr lang="en-US" altLang="zh-HK" sz="2200" i="1">
                                <a:latin typeface="Cambria Math" panose="02040503050406030204" pitchFamily="18" charset="0"/>
                              </a:rPr>
                              <m:t>)</m:t>
                            </m:r>
                          </m:sup>
                        </m:sSubSup>
                      </m:sub>
                    </m:sSub>
                  </m:oMath>
                </a14:m>
                <a:r>
                  <a:rPr lang="en-US" altLang="zh-HK" dirty="0">
                    <a:latin typeface="Times New Roman" panose="02020603050405020304" pitchFamily="18" charset="0"/>
                    <a:cs typeface="Times New Roman" panose="02020603050405020304" pitchFamily="18" charset="0"/>
                  </a:rPr>
                  <a:t> for multiple bandwidth values, </a:t>
                </a:r>
                <a14:m>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1</m:t>
                        </m:r>
                      </m:sub>
                    </m:sSub>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2</m:t>
                        </m:r>
                      </m:sub>
                    </m:sSub>
                  </m:oMath>
                </a14:m>
                <a:r>
                  <a:rPr lang="en-US" altLang="zh-HK"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HK" b="0" i="1" smtClean="0">
                            <a:latin typeface="Cambria Math" panose="02040503050406030204" pitchFamily="18" charset="0"/>
                            <a:cs typeface="Times New Roman" panose="02020603050405020304" pitchFamily="18" charset="0"/>
                          </a:rPr>
                        </m:ctrlPr>
                      </m:sSubPr>
                      <m:e>
                        <m:r>
                          <a:rPr lang="en-US" altLang="zh-HK" b="0" i="1" smtClean="0">
                            <a:latin typeface="Cambria Math" panose="02040503050406030204" pitchFamily="18" charset="0"/>
                            <a:cs typeface="Times New Roman" panose="02020603050405020304" pitchFamily="18" charset="0"/>
                          </a:rPr>
                          <m:t>𝑏</m:t>
                        </m:r>
                      </m:e>
                      <m:sub>
                        <m:r>
                          <a:rPr lang="en-US" altLang="zh-HK" b="0" i="1" smtClean="0">
                            <a:latin typeface="Cambria Math" panose="02040503050406030204" pitchFamily="18" charset="0"/>
                            <a:cs typeface="Times New Roman" panose="02020603050405020304" pitchFamily="18" charset="0"/>
                          </a:rPr>
                          <m:t>𝐿</m:t>
                        </m:r>
                      </m:sub>
                    </m:sSub>
                  </m:oMath>
                </a14:m>
                <a:r>
                  <a:rPr lang="en-US" altLang="zh-HK" dirty="0">
                    <a:latin typeface="Times New Roman" panose="02020603050405020304" pitchFamily="18" charset="0"/>
                    <a:cs typeface="Times New Roman" panose="02020603050405020304" pitchFamily="18" charset="0"/>
                  </a:rPr>
                  <a:t>, we can efficiently evaluate </a:t>
                </a:r>
                <a14:m>
                  <m:oMath xmlns:m="http://schemas.openxmlformats.org/officeDocument/2006/math">
                    <m:sSubSup>
                      <m:sSubSupPr>
                        <m:ctrlPr>
                          <a:rPr lang="en-US" altLang="zh-HK" sz="2200" i="1">
                            <a:latin typeface="Cambria Math" panose="02040503050406030204" pitchFamily="18" charset="0"/>
                            <a:ea typeface="Cambria Math" panose="02040503050406030204" pitchFamily="18" charset="0"/>
                          </a:rPr>
                        </m:ctrlPr>
                      </m:sSubSupPr>
                      <m:e>
                        <m:r>
                          <a:rPr lang="en-US" altLang="zh-HK" sz="2200" i="1">
                            <a:latin typeface="Cambria Math" panose="02040503050406030204" pitchFamily="18" charset="0"/>
                            <a:ea typeface="Cambria Math" panose="02040503050406030204" pitchFamily="18" charset="0"/>
                          </a:rPr>
                          <m:t>ℱ</m:t>
                        </m:r>
                      </m:e>
                      <m:sub>
                        <m:r>
                          <a:rPr lang="en-US" altLang="zh-HK" sz="2200" i="1">
                            <a:latin typeface="Cambria Math" panose="02040503050406030204" pitchFamily="18" charset="0"/>
                            <a:ea typeface="Cambria Math" panose="02040503050406030204" pitchFamily="18" charset="0"/>
                          </a:rPr>
                          <m:t>𝑃</m:t>
                        </m:r>
                      </m:sub>
                      <m:sup>
                        <m:r>
                          <a:rPr lang="en-US" altLang="zh-HK" sz="2200" i="1">
                            <a:latin typeface="Cambria Math" panose="02040503050406030204" pitchFamily="18" charset="0"/>
                            <a:ea typeface="Cambria Math" panose="02040503050406030204" pitchFamily="18" charset="0"/>
                          </a:rPr>
                          <m:t>(</m:t>
                        </m:r>
                        <m:r>
                          <a:rPr lang="en-US" altLang="zh-HK" sz="2200" i="1">
                            <a:latin typeface="Cambria Math" panose="02040503050406030204" pitchFamily="18" charset="0"/>
                            <a:ea typeface="Cambria Math" panose="02040503050406030204" pitchFamily="18" charset="0"/>
                          </a:rPr>
                          <m:t>𝑏</m:t>
                        </m:r>
                        <m:r>
                          <a:rPr lang="en-US" altLang="zh-HK" sz="2200" i="1">
                            <a:latin typeface="Cambria Math" panose="02040503050406030204" pitchFamily="18" charset="0"/>
                            <a:ea typeface="Cambria Math" panose="02040503050406030204" pitchFamily="18" charset="0"/>
                          </a:rPr>
                          <m:t>)</m:t>
                        </m:r>
                      </m:sup>
                    </m:sSubSup>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e>
                    </m:d>
                  </m:oMath>
                </a14:m>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mc:Choice>
        <mc:Fallback>
          <p:sp>
            <p:nvSpPr>
              <p:cNvPr id="37" name="內容版面配置區 2">
                <a:extLst>
                  <a:ext uri="{FF2B5EF4-FFF2-40B4-BE49-F238E27FC236}">
                    <a16:creationId xmlns:a16="http://schemas.microsoft.com/office/drawing/2014/main" id="{1C5655F6-10FE-454E-B944-BCC42DD223A6}"/>
                  </a:ext>
                </a:extLst>
              </p:cNvPr>
              <p:cNvSpPr>
                <a:spLocks noGrp="1" noRot="1" noChangeAspect="1" noMove="1" noResize="1" noEditPoints="1" noAdjustHandles="1" noChangeArrowheads="1" noChangeShapeType="1" noTextEdit="1"/>
              </p:cNvSpPr>
              <p:nvPr>
                <p:ph idx="1"/>
              </p:nvPr>
            </p:nvSpPr>
            <p:spPr>
              <a:xfrm>
                <a:off x="838200" y="5559791"/>
                <a:ext cx="10515600" cy="1060719"/>
              </a:xfrm>
              <a:blipFill>
                <a:blip r:embed="rId7"/>
                <a:stretch>
                  <a:fillRect l="-1043" t="-12644" b="-3448"/>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856031A8-CD52-468D-BC32-9B1C3CFE5DFC}"/>
                  </a:ext>
                </a:extLst>
              </p:cNvPr>
              <p:cNvSpPr/>
              <p:nvPr/>
            </p:nvSpPr>
            <p:spPr>
              <a:xfrm>
                <a:off x="1605234" y="4495512"/>
                <a:ext cx="2524153" cy="503215"/>
              </a:xfrm>
              <a:prstGeom prst="rect">
                <a:avLst/>
              </a:prstGeom>
            </p:spPr>
            <p:txBody>
              <a:bodyPr wrap="none">
                <a:spAutoFit/>
              </a:bodyPr>
              <a:lstStyle/>
              <a:p>
                <a:r>
                  <a:rPr lang="en-US" altLang="zh-HK" sz="2200" dirty="0">
                    <a:latin typeface="Times New Roman" panose="02020603050405020304" pitchFamily="18" charset="0"/>
                    <a:cs typeface="Times New Roman" panose="02020603050405020304" pitchFamily="18" charset="0"/>
                  </a:rPr>
                  <a:t>Range query set </a:t>
                </a:r>
                <a14:m>
                  <m:oMath xmlns:m="http://schemas.openxmlformats.org/officeDocument/2006/math">
                    <m:sSubSup>
                      <m:sSubSupPr>
                        <m:ctrlPr>
                          <a:rPr lang="en-US" altLang="zh-HK" sz="2000" i="1">
                            <a:latin typeface="Cambria Math" panose="02040503050406030204" pitchFamily="18" charset="0"/>
                          </a:rPr>
                        </m:ctrlPr>
                      </m:sSubSupPr>
                      <m:e>
                        <m:r>
                          <a:rPr lang="en-US" altLang="zh-HK" sz="2000" i="1">
                            <a:latin typeface="Cambria Math" panose="02040503050406030204" pitchFamily="18" charset="0"/>
                          </a:rPr>
                          <m:t>𝑅</m:t>
                        </m:r>
                      </m:e>
                      <m:sub>
                        <m:r>
                          <a:rPr lang="en-US" altLang="zh-HK" sz="2000" b="1">
                            <a:latin typeface="Cambria Math" panose="02040503050406030204" pitchFamily="18" charset="0"/>
                          </a:rPr>
                          <m:t>𝐪</m:t>
                        </m:r>
                      </m:sub>
                      <m:sup>
                        <m:r>
                          <a:rPr lang="en-US" altLang="zh-HK" sz="2000" i="1">
                            <a:latin typeface="Cambria Math" panose="02040503050406030204" pitchFamily="18" charset="0"/>
                          </a:rPr>
                          <m:t>(</m:t>
                        </m:r>
                        <m:r>
                          <a:rPr lang="en-US" altLang="zh-HK" sz="2000" i="1">
                            <a:latin typeface="Cambria Math" panose="02040503050406030204" pitchFamily="18" charset="0"/>
                          </a:rPr>
                          <m:t>𝑏</m:t>
                        </m:r>
                        <m:r>
                          <a:rPr lang="en-US" altLang="zh-HK" sz="2000" i="1">
                            <a:latin typeface="Cambria Math" panose="02040503050406030204" pitchFamily="18" charset="0"/>
                          </a:rPr>
                          <m:t>)</m:t>
                        </m:r>
                      </m:sup>
                    </m:sSubSup>
                  </m:oMath>
                </a14:m>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38" name="矩形 37">
                <a:extLst>
                  <a:ext uri="{FF2B5EF4-FFF2-40B4-BE49-F238E27FC236}">
                    <a16:creationId xmlns:a16="http://schemas.microsoft.com/office/drawing/2014/main" id="{856031A8-CD52-468D-BC32-9B1C3CFE5DFC}"/>
                  </a:ext>
                </a:extLst>
              </p:cNvPr>
              <p:cNvSpPr>
                <a:spLocks noRot="1" noChangeAspect="1" noMove="1" noResize="1" noEditPoints="1" noAdjustHandles="1" noChangeArrowheads="1" noChangeShapeType="1" noTextEdit="1"/>
              </p:cNvSpPr>
              <p:nvPr/>
            </p:nvSpPr>
            <p:spPr>
              <a:xfrm>
                <a:off x="1605234" y="4495512"/>
                <a:ext cx="2524153" cy="503215"/>
              </a:xfrm>
              <a:prstGeom prst="rect">
                <a:avLst/>
              </a:prstGeom>
              <a:blipFill>
                <a:blip r:embed="rId8"/>
                <a:stretch>
                  <a:fillRect l="-3140" b="-16867"/>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7797181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850</Words>
  <Application>Microsoft Office PowerPoint</Application>
  <PresentationFormat>寬螢幕</PresentationFormat>
  <Paragraphs>106</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Arial</vt:lpstr>
      <vt:lpstr>Calibri</vt:lpstr>
      <vt:lpstr>Calibri Light</vt:lpstr>
      <vt:lpstr>Cambria Math</vt:lpstr>
      <vt:lpstr>Times New Roman</vt:lpstr>
      <vt:lpstr>Office 佈景主題</vt:lpstr>
      <vt:lpstr>SAFE: A Share-and-Aggregate Bandwidth Exploration Framework for Kernel Density Visualization</vt:lpstr>
      <vt:lpstr>Why Kernel Density Visualization (KDV)?</vt:lpstr>
      <vt:lpstr>What is KDV?</vt:lpstr>
      <vt:lpstr>KDV is Sensitive to the Bandwidth Parameter! </vt:lpstr>
      <vt:lpstr>Bandwidth-tuning Operation (Problem)</vt:lpstr>
      <vt:lpstr>Many Software Packages Support the Bandwidth-tuning Operation</vt:lpstr>
      <vt:lpstr>Bandwidth-tuning Operation is Slow!</vt:lpstr>
      <vt:lpstr>Our Main Contributions</vt:lpstr>
      <vt:lpstr>Core Idea 1: Decomposition of  Kernel Density Function</vt:lpstr>
      <vt:lpstr>Core Idea 2: Exploit the Monotonicity Property of Range Query Set</vt:lpstr>
      <vt:lpstr>SAFE: Share Operation</vt:lpstr>
      <vt:lpstr>SAFE: Aggregate Operation</vt:lpstr>
      <vt:lpstr>Summarization of SAFE</vt:lpstr>
      <vt:lpstr>Experimental Evaluation</vt:lpstr>
      <vt:lpstr>Ongoing Work and Future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 Share-and-Aggregate Bandwidth Exploration Framework for Kernel Density Visualization</dc:title>
  <dc:creator>CHAN Tsz Nam</dc:creator>
  <cp:lastModifiedBy>CHAN Tsz Nam</cp:lastModifiedBy>
  <cp:revision>38</cp:revision>
  <dcterms:created xsi:type="dcterms:W3CDTF">2022-08-16T07:33:19Z</dcterms:created>
  <dcterms:modified xsi:type="dcterms:W3CDTF">2022-08-19T16:11:58Z</dcterms:modified>
</cp:coreProperties>
</file>